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ict" ContentType="image/pict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94" r:id="rId1"/>
  </p:sldMasterIdLst>
  <p:notesMasterIdLst>
    <p:notesMasterId r:id="rId17"/>
  </p:notesMasterIdLst>
  <p:handoutMasterIdLst>
    <p:handoutMasterId r:id="rId18"/>
  </p:handoutMasterIdLst>
  <p:sldIdLst>
    <p:sldId id="258" r:id="rId2"/>
    <p:sldId id="377" r:id="rId3"/>
    <p:sldId id="378" r:id="rId4"/>
    <p:sldId id="348" r:id="rId5"/>
    <p:sldId id="320" r:id="rId6"/>
    <p:sldId id="285" r:id="rId7"/>
    <p:sldId id="275" r:id="rId8"/>
    <p:sldId id="287" r:id="rId9"/>
    <p:sldId id="276" r:id="rId10"/>
    <p:sldId id="370" r:id="rId11"/>
    <p:sldId id="288" r:id="rId12"/>
    <p:sldId id="357" r:id="rId13"/>
    <p:sldId id="358" r:id="rId14"/>
    <p:sldId id="360" r:id="rId15"/>
    <p:sldId id="355" r:id="rId16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>
    <p:present/>
    <p:sldAll/>
    <p:penClr>
      <a:schemeClr val="tx1"/>
    </p:penClr>
  </p:showPr>
  <p:clrMru>
    <a:srgbClr val="DC5402"/>
    <a:srgbClr val="FF9309"/>
    <a:srgbClr val="92B4FF"/>
    <a:srgbClr val="FFBA1B"/>
    <a:srgbClr val="118022"/>
    <a:srgbClr val="5AFF1C"/>
    <a:srgbClr val="8D3A00"/>
    <a:srgbClr val="A94500"/>
    <a:srgbClr val="FF0000"/>
    <a:srgbClr val="33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 showComments="0">
  <p:normalViewPr>
    <p:restoredLeft sz="30422" autoAdjust="0"/>
    <p:restoredTop sz="72860" autoAdjust="0"/>
  </p:normalViewPr>
  <p:slideViewPr>
    <p:cSldViewPr snapToGrid="0">
      <p:cViewPr varScale="1">
        <p:scale>
          <a:sx n="66" d="100"/>
          <a:sy n="66" d="100"/>
        </p:scale>
        <p:origin x="-864" y="-96"/>
      </p:cViewPr>
      <p:guideLst>
        <p:guide orient="horz" pos="36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0"/>
    </p:cViewPr>
  </p:sorterViewPr>
  <p:notesViewPr>
    <p:cSldViewPr snapToObjects="1">
      <p:cViewPr varScale="1">
        <p:scale>
          <a:sx n="52" d="100"/>
          <a:sy n="52" d="100"/>
        </p:scale>
        <p:origin x="-3656" y="-11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fld id="{E121437E-7505-EE40-AEBA-F43DF6468A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fld id="{0B4FD7D8-DD16-4A40-B1F8-AB0798AF3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Contiguous arrays are ubiquitous,</a:t>
            </a:r>
            <a:r>
              <a:rPr lang="en-US" baseline="0" dirty="0" smtClean="0"/>
              <a:t> they organize indexed data.  Invented by </a:t>
            </a:r>
            <a:r>
              <a:rPr lang="en-US" baseline="0" dirty="0" err="1" smtClean="0"/>
              <a:t>Zuse</a:t>
            </a:r>
            <a:r>
              <a:rPr lang="en-US" baseline="0" dirty="0" smtClean="0"/>
              <a:t> in 1946 before programming languages.  Take up &gt; 50% of the heap.  </a:t>
            </a:r>
            <a:endParaRPr lang="en-US" dirty="0" smtClean="0"/>
          </a:p>
          <a:p>
            <a:r>
              <a:rPr lang="en-US" dirty="0" smtClean="0"/>
              <a:t>I will talk about how to break up arrays (bridge</a:t>
            </a:r>
            <a:r>
              <a:rPr lang="en-US" baseline="0" dirty="0" smtClean="0"/>
              <a:t> gap)</a:t>
            </a:r>
            <a:r>
              <a:rPr lang="en-US" dirty="0" smtClean="0"/>
              <a:t> with both time and space efficiency.  These production </a:t>
            </a:r>
            <a:r>
              <a:rPr lang="en-US" dirty="0" err="1" smtClean="0"/>
              <a:t>JVMs</a:t>
            </a:r>
            <a:r>
              <a:rPr lang="en-US" dirty="0" smtClean="0"/>
              <a:t> break</a:t>
            </a:r>
            <a:r>
              <a:rPr lang="en-US" baseline="0" dirty="0" smtClean="0"/>
              <a:t> up arrays.</a:t>
            </a:r>
            <a:endParaRPr lang="en-US" dirty="0" smtClean="0"/>
          </a:p>
          <a:p>
            <a:r>
              <a:rPr lang="en-US" dirty="0" smtClean="0"/>
              <a:t>Time/space tradeoff – which managed languages can address.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Safety-critical, real-time applications, defense system, financial market.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65" charset="0"/>
                <a:ea typeface="+mn-ea"/>
                <a:cs typeface="+mn-cs"/>
              </a:rPr>
              <a:t>average overhead</a:t>
            </a:r>
            <a:r>
              <a:rPr lang="en-US" sz="1200" b="0" kern="0" dirty="0" smtClean="0">
                <a:solidFill>
                  <a:schemeClr val="tx1"/>
                </a:solidFill>
                <a:latin typeface="Arial" pitchFamily="-65" charset="0"/>
                <a:ea typeface="+mn-ea"/>
                <a:cs typeface="+mn-cs"/>
              </a:rPr>
              <a:t>, worst: 76-107%. Our worst: 57%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65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tune first-N and arraylet</a:t>
            </a:r>
            <a:r>
              <a:rPr lang="en-US" baseline="0" dirty="0" smtClean="0"/>
              <a:t> size based on time/space tradeoff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space/time tradeoff clear – </a:t>
            </a:r>
            <a:r>
              <a:rPr lang="en-US" dirty="0" err="1" smtClean="0"/>
              <a:t>esp</a:t>
            </a:r>
            <a:r>
              <a:rPr lang="en-US" dirty="0" smtClean="0"/>
              <a:t> with COW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Space/time tradeoff again</a:t>
            </a:r>
            <a:r>
              <a:rPr lang="en-US" baseline="0" dirty="0" smtClean="0"/>
              <a:t> here.  Circles are benchmarks that won’t benefit from first-N optimization much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D7D8-DD16-4A40-B1F8-AB0798AF3D1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465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6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962400"/>
            <a:ext cx="7772400" cy="16002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616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15616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 dirty="0"/>
          </a:p>
        </p:txBody>
      </p:sp>
      <p:sp>
        <p:nvSpPr>
          <p:cNvPr id="15616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FD65A5-232E-E544-BE91-5222400F3DE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61607" name="Picture 7" descr="utppt_cropp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74713"/>
          </a:xfrm>
          <a:prstGeom prst="rect">
            <a:avLst/>
          </a:prstGeom>
          <a:noFill/>
        </p:spPr>
      </p:pic>
      <p:sp>
        <p:nvSpPr>
          <p:cNvPr id="1561608" name="Rectangle 8"/>
          <p:cNvSpPr>
            <a:spLocks noChangeArrowheads="1"/>
          </p:cNvSpPr>
          <p:nvPr/>
        </p:nvSpPr>
        <p:spPr bwMode="auto">
          <a:xfrm>
            <a:off x="0" y="3022600"/>
            <a:ext cx="91440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55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09" name="Rectangle 9"/>
          <p:cNvSpPr>
            <a:spLocks noChangeArrowheads="1"/>
          </p:cNvSpPr>
          <p:nvPr/>
        </p:nvSpPr>
        <p:spPr bwMode="auto">
          <a:xfrm>
            <a:off x="0" y="879475"/>
            <a:ext cx="91440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55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10" name="Text Box 10"/>
          <p:cNvSpPr txBox="1">
            <a:spLocks noChangeArrowheads="1"/>
          </p:cNvSpPr>
          <p:nvPr/>
        </p:nvSpPr>
        <p:spPr bwMode="auto">
          <a:xfrm>
            <a:off x="922338" y="500063"/>
            <a:ext cx="332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0" i="1">
                <a:solidFill>
                  <a:schemeClr val="bg1"/>
                </a:solidFill>
                <a:latin typeface="Times New Roman" pitchFamily="-65" charset="0"/>
              </a:rPr>
              <a:t>Department of Computer Sciences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94FD50-DED7-CA4C-8DE6-005EF04D6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013" y="250825"/>
            <a:ext cx="200025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250825"/>
            <a:ext cx="5849938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0E1ED8-90E9-4C48-8B90-290841455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929B3D-5BE3-8C46-AA4E-E045AE43D4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D7949C3-B036-2A4F-A0CC-AFE5A01113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973138"/>
            <a:ext cx="3924300" cy="479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973138"/>
            <a:ext cx="3924300" cy="479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0F66ED-9B21-A44A-BE7A-BA3ADBE85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BF50E0-B4CA-1F4B-B075-B1F942256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95A72B-5D35-CF4B-805C-D481FA3D9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B354B3-6DDC-4548-8DFF-BC36DFD363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358CBC-5A3B-FE4F-8C46-0712E73D5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Research Talk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54C7A8-3C05-FC40-B452-5AF6DA4C9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50825"/>
            <a:ext cx="798671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973138"/>
            <a:ext cx="8001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60583" name="Picture 7" descr="utppt_cropp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983288"/>
            <a:ext cx="9144000" cy="874712"/>
          </a:xfrm>
          <a:prstGeom prst="rect">
            <a:avLst/>
          </a:prstGeom>
          <a:noFill/>
        </p:spPr>
      </p:pic>
      <p:sp>
        <p:nvSpPr>
          <p:cNvPr id="1560584" name="Text Box 8"/>
          <p:cNvSpPr txBox="1">
            <a:spLocks noChangeArrowheads="1"/>
          </p:cNvSpPr>
          <p:nvPr/>
        </p:nvSpPr>
        <p:spPr bwMode="auto">
          <a:xfrm>
            <a:off x="928688" y="6500813"/>
            <a:ext cx="332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b="0" i="1">
                <a:solidFill>
                  <a:schemeClr val="bg1"/>
                </a:solidFill>
                <a:latin typeface="Times New Roman" pitchFamily="-65" charset="0"/>
              </a:rPr>
              <a:t>Department of Computer Sciences</a:t>
            </a:r>
          </a:p>
        </p:txBody>
      </p:sp>
      <p:sp>
        <p:nvSpPr>
          <p:cNvPr id="1560585" name="Rectangle 9"/>
          <p:cNvSpPr>
            <a:spLocks noChangeArrowheads="1"/>
          </p:cNvSpPr>
          <p:nvPr/>
        </p:nvSpPr>
        <p:spPr bwMode="auto">
          <a:xfrm>
            <a:off x="763588" y="6151563"/>
            <a:ext cx="8385175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55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0586" name="Rectangle 10"/>
          <p:cNvSpPr>
            <a:spLocks noChangeArrowheads="1"/>
          </p:cNvSpPr>
          <p:nvPr/>
        </p:nvSpPr>
        <p:spPr bwMode="auto">
          <a:xfrm>
            <a:off x="0" y="892175"/>
            <a:ext cx="9144000" cy="428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55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0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2775" y="5915025"/>
            <a:ext cx="198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+mn-lt"/>
              </a:defRPr>
            </a:lvl1pPr>
          </a:lstStyle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1560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7375" y="5894388"/>
            <a:ext cx="28956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+mn-lt"/>
              </a:defRPr>
            </a:lvl1pPr>
          </a:lstStyle>
          <a:p>
            <a:r>
              <a:rPr lang="en-US" smtClean="0"/>
              <a:t>Research Talk</a:t>
            </a:r>
            <a:endParaRPr lang="en-US" dirty="0"/>
          </a:p>
        </p:txBody>
      </p:sp>
      <p:sp>
        <p:nvSpPr>
          <p:cNvPr id="1560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04000" y="5902325"/>
            <a:ext cx="19812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n-lt"/>
              </a:defRPr>
            </a:lvl1pPr>
          </a:lstStyle>
          <a:p>
            <a:fld id="{AF1D670D-DB64-E643-A8CF-BF52DC2E9F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5500"/>
          </a:solidFill>
          <a:latin typeface="Verdana" pitchFamily="-65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o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o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o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o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o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CC5500"/>
        </a:buClr>
        <a:buSzPct val="90000"/>
        <a:buFont typeface="Wingdings" pitchFamily="-65" charset="2"/>
        <a:buChar char="o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hyperlink" Target="mailto:jbsartor@cs.utexa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5" Type="http://schemas.openxmlformats.org/officeDocument/2006/relationships/package" Target="../embeddings/Microsoft_Excel_Sheet1.xls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185" y="1562702"/>
            <a:ext cx="8337403" cy="1371600"/>
          </a:xfrm>
        </p:spPr>
        <p:txBody>
          <a:bodyPr/>
          <a:lstStyle/>
          <a:p>
            <a:r>
              <a:rPr lang="en-US" dirty="0" smtClean="0"/>
              <a:t> Z-Rays: Divide Arrays and Conquer Speed and Flexibility</a:t>
            </a:r>
            <a:endParaRPr lang="en-US" dirty="0"/>
          </a:p>
        </p:txBody>
      </p:sp>
      <p:sp>
        <p:nvSpPr>
          <p:cNvPr id="195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9001" y="3853542"/>
            <a:ext cx="7474857" cy="1600200"/>
          </a:xfrm>
        </p:spPr>
        <p:txBody>
          <a:bodyPr/>
          <a:lstStyle/>
          <a:p>
            <a:r>
              <a:rPr lang="en-US" dirty="0" smtClean="0"/>
              <a:t>Jennifer </a:t>
            </a:r>
            <a:r>
              <a:rPr lang="en-US" dirty="0" smtClean="0"/>
              <a:t>B. Sartor</a:t>
            </a:r>
          </a:p>
          <a:p>
            <a:r>
              <a:rPr lang="en-US" sz="2200" dirty="0" smtClean="0">
                <a:hlinkClick r:id="rId3"/>
              </a:rPr>
              <a:t>jbsartor@cs.utexas.</a:t>
            </a:r>
            <a:r>
              <a:rPr lang="en-US" sz="2200" dirty="0" smtClean="0">
                <a:hlinkClick r:id="rId3"/>
              </a:rPr>
              <a:t>edu</a:t>
            </a:r>
            <a:endParaRPr lang="en-US" dirty="0" smtClean="0"/>
          </a:p>
          <a:p>
            <a:endParaRPr lang="en-US" sz="1100" dirty="0" smtClean="0"/>
          </a:p>
          <a:p>
            <a:r>
              <a:rPr lang="en-US" sz="2400" dirty="0" smtClean="0"/>
              <a:t>Stephen M. Blackburn, Daniel Frampton, Martin </a:t>
            </a:r>
            <a:r>
              <a:rPr lang="en-US" sz="2400" dirty="0" err="1" smtClean="0"/>
              <a:t>Hirzel</a:t>
            </a:r>
            <a:r>
              <a:rPr lang="en-US" sz="2400" dirty="0" smtClean="0"/>
              <a:t>, Kathryn S. McKinley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&amp; Share Arraylets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64065" y="1278699"/>
          <a:ext cx="4131100" cy="5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977324"/>
                <a:gridCol w="877460"/>
                <a:gridCol w="1471136"/>
              </a:tblGrid>
              <a:tr h="5651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Hdr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1stN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Ptrs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Remain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844" y="1286632"/>
            <a:ext cx="951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Src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52823" y="3550992"/>
            <a:ext cx="8467756" cy="23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456177" y="3573593"/>
            <a:ext cx="2852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Arraylet</a:t>
            </a:r>
            <a:r>
              <a:rPr lang="en-US" sz="2400" dirty="0" smtClean="0"/>
              <a:t> Space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2714" y="4159732"/>
          <a:ext cx="8179130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26"/>
                <a:gridCol w="1635826"/>
                <a:gridCol w="1635826"/>
                <a:gridCol w="1635826"/>
                <a:gridCol w="1635826"/>
              </a:tblGrid>
              <a:tr h="83706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...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pSp>
        <p:nvGrpSpPr>
          <p:cNvPr id="24" name="Group 107"/>
          <p:cNvGrpSpPr/>
          <p:nvPr/>
        </p:nvGrpSpPr>
        <p:grpSpPr>
          <a:xfrm>
            <a:off x="2160693" y="4784995"/>
            <a:ext cx="1380074" cy="813166"/>
            <a:chOff x="7192693" y="4814007"/>
            <a:chExt cx="1380074" cy="813166"/>
          </a:xfrm>
        </p:grpSpPr>
        <p:grpSp>
          <p:nvGrpSpPr>
            <p:cNvPr id="25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26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29" name="Straight Arrow Connector 128"/>
                <p:cNvCxnSpPr>
                  <a:endCxn id="130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30" name="Oval 129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27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23" name="Straight Arrow Connector 122"/>
                <p:cNvCxnSpPr>
                  <a:endCxn id="128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8" name="Oval 127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28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29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17" name="Straight Arrow Connector 116"/>
                <p:cNvCxnSpPr>
                  <a:endCxn id="120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0" name="Oval 119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30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13" name="Straight Arrow Connector 112"/>
                <p:cNvCxnSpPr>
                  <a:endCxn id="114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14" name="Oval 113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cxnSp>
        <p:nvCxnSpPr>
          <p:cNvPr id="83" name="Straight Arrow Connector 82"/>
          <p:cNvCxnSpPr/>
          <p:nvPr/>
        </p:nvCxnSpPr>
        <p:spPr bwMode="auto">
          <a:xfrm rot="5400000">
            <a:off x="1663562" y="2718319"/>
            <a:ext cx="2509033" cy="47323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graphicFrame>
        <p:nvGraphicFramePr>
          <p:cNvPr id="105" name="Table 104"/>
          <p:cNvGraphicFramePr>
            <a:graphicFrameLocks noGrp="1"/>
          </p:cNvGraphicFramePr>
          <p:nvPr/>
        </p:nvGraphicFramePr>
        <p:xfrm>
          <a:off x="4742314" y="2189116"/>
          <a:ext cx="4131100" cy="565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977324"/>
                <a:gridCol w="877460"/>
                <a:gridCol w="1471136"/>
              </a:tblGrid>
              <a:tr h="5651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Hdr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1stN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Ptrs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Remain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3707788" y="2156075"/>
            <a:ext cx="1074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Dest</a:t>
            </a:r>
            <a:endParaRPr lang="en-US" sz="2400" dirty="0"/>
          </a:p>
        </p:txBody>
      </p:sp>
      <p:cxnSp>
        <p:nvCxnSpPr>
          <p:cNvPr id="111" name="Straight Arrow Connector 110"/>
          <p:cNvCxnSpPr/>
          <p:nvPr/>
        </p:nvCxnSpPr>
        <p:spPr bwMode="auto">
          <a:xfrm rot="10800000" flipV="1">
            <a:off x="4445250" y="2642813"/>
            <a:ext cx="2437717" cy="155700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grpSp>
        <p:nvGrpSpPr>
          <p:cNvPr id="115" name="Group 107"/>
          <p:cNvGrpSpPr/>
          <p:nvPr/>
        </p:nvGrpSpPr>
        <p:grpSpPr>
          <a:xfrm>
            <a:off x="3767529" y="4793986"/>
            <a:ext cx="1380074" cy="813166"/>
            <a:chOff x="7192693" y="4814007"/>
            <a:chExt cx="1380074" cy="813166"/>
          </a:xfrm>
        </p:grpSpPr>
        <p:grpSp>
          <p:nvGrpSpPr>
            <p:cNvPr id="116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127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34" name="Straight Arrow Connector 133"/>
                <p:cNvCxnSpPr>
                  <a:endCxn id="135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35" name="Oval 134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131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32" name="Straight Arrow Connector 131"/>
                <p:cNvCxnSpPr>
                  <a:endCxn id="133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33" name="Oval 132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118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119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25" name="Straight Arrow Connector 124"/>
                <p:cNvCxnSpPr>
                  <a:endCxn id="126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6" name="Oval 125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121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22" name="Straight Arrow Connector 121"/>
                <p:cNvCxnSpPr>
                  <a:endCxn id="124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4" name="Oval 123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cxnSp>
        <p:nvCxnSpPr>
          <p:cNvPr id="138" name="Straight Arrow Connector 137"/>
          <p:cNvCxnSpPr/>
          <p:nvPr/>
        </p:nvCxnSpPr>
        <p:spPr bwMode="auto">
          <a:xfrm rot="10800000" flipV="1">
            <a:off x="3072753" y="2651804"/>
            <a:ext cx="3778250" cy="152752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140" name="TextBox 139"/>
          <p:cNvSpPr txBox="1"/>
          <p:nvPr/>
        </p:nvSpPr>
        <p:spPr>
          <a:xfrm>
            <a:off x="2653181" y="3066972"/>
            <a:ext cx="2519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arraylet write</a:t>
            </a:r>
            <a:endParaRPr lang="en-US" sz="2000" b="0" dirty="0">
              <a:latin typeface="+mn-lt"/>
            </a:endParaRPr>
          </a:p>
        </p:txBody>
      </p:sp>
      <p:sp>
        <p:nvSpPr>
          <p:cNvPr id="141" name="Right Brace 140"/>
          <p:cNvSpPr/>
          <p:nvPr/>
        </p:nvSpPr>
        <p:spPr bwMode="auto">
          <a:xfrm rot="5400000">
            <a:off x="2517962" y="1335423"/>
            <a:ext cx="284613" cy="1116655"/>
          </a:xfrm>
          <a:prstGeom prst="rightBrac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42" name="Right Brace 141"/>
          <p:cNvSpPr/>
          <p:nvPr/>
        </p:nvSpPr>
        <p:spPr bwMode="auto">
          <a:xfrm rot="5400000">
            <a:off x="7485946" y="2313644"/>
            <a:ext cx="270746" cy="1091212"/>
          </a:xfrm>
          <a:prstGeom prst="rightBrac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43" name="Right Brace 142"/>
          <p:cNvSpPr/>
          <p:nvPr/>
        </p:nvSpPr>
        <p:spPr bwMode="auto">
          <a:xfrm rot="5400000">
            <a:off x="2362691" y="5453560"/>
            <a:ext cx="274623" cy="686550"/>
          </a:xfrm>
          <a:prstGeom prst="rightBrac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cxnSp>
        <p:nvCxnSpPr>
          <p:cNvPr id="144" name="Straight Arrow Connector 143"/>
          <p:cNvCxnSpPr/>
          <p:nvPr/>
        </p:nvCxnSpPr>
        <p:spPr bwMode="auto">
          <a:xfrm rot="5400000">
            <a:off x="6354230" y="3432707"/>
            <a:ext cx="1562502" cy="2281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372218" y="2344859"/>
            <a:ext cx="224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Fast array copy</a:t>
            </a:r>
            <a:endParaRPr lang="en-US" b="0" dirty="0">
              <a:latin typeface="+mn-lt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7796496" y="4851954"/>
            <a:ext cx="725042" cy="657671"/>
            <a:chOff x="7796496" y="4851954"/>
            <a:chExt cx="725042" cy="657671"/>
          </a:xfrm>
        </p:grpSpPr>
        <p:grpSp>
          <p:nvGrpSpPr>
            <p:cNvPr id="147" name="Group 146"/>
            <p:cNvGrpSpPr/>
            <p:nvPr/>
          </p:nvGrpSpPr>
          <p:grpSpPr>
            <a:xfrm>
              <a:off x="7796496" y="4851954"/>
              <a:ext cx="352823" cy="657671"/>
              <a:chOff x="3548819" y="1808819"/>
              <a:chExt cx="352823" cy="657671"/>
            </a:xfrm>
          </p:grpSpPr>
          <p:cxnSp>
            <p:nvCxnSpPr>
              <p:cNvPr id="148" name="Straight Arrow Connector 147"/>
              <p:cNvCxnSpPr/>
              <p:nvPr/>
            </p:nvCxnSpPr>
            <p:spPr bwMode="auto">
              <a:xfrm rot="5400000">
                <a:off x="3573264" y="1951960"/>
                <a:ext cx="307665" cy="2138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9" name="Oval 148"/>
              <p:cNvSpPr/>
              <p:nvPr/>
            </p:nvSpPr>
            <p:spPr bwMode="auto">
              <a:xfrm>
                <a:off x="3548819" y="2113742"/>
                <a:ext cx="352823" cy="352748"/>
              </a:xfrm>
              <a:prstGeom prst="ellipse">
                <a:avLst/>
              </a:prstGeom>
              <a:solidFill>
                <a:srgbClr val="CC55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8168715" y="4851954"/>
              <a:ext cx="352823" cy="657671"/>
              <a:chOff x="3548819" y="1808819"/>
              <a:chExt cx="352823" cy="657671"/>
            </a:xfrm>
          </p:grpSpPr>
          <p:cxnSp>
            <p:nvCxnSpPr>
              <p:cNvPr id="151" name="Straight Arrow Connector 150"/>
              <p:cNvCxnSpPr/>
              <p:nvPr/>
            </p:nvCxnSpPr>
            <p:spPr bwMode="auto">
              <a:xfrm rot="5400000">
                <a:off x="3573264" y="1951960"/>
                <a:ext cx="307665" cy="2138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52" name="Oval 151"/>
              <p:cNvSpPr/>
              <p:nvPr/>
            </p:nvSpPr>
            <p:spPr bwMode="auto">
              <a:xfrm>
                <a:off x="3548819" y="2113742"/>
                <a:ext cx="352823" cy="352748"/>
              </a:xfrm>
              <a:prstGeom prst="ellipse">
                <a:avLst/>
              </a:prstGeom>
              <a:solidFill>
                <a:srgbClr val="CC55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</p:grpSp>
      </p:grpSp>
      <p:sp>
        <p:nvSpPr>
          <p:cNvPr id="153" name="TextBox 152"/>
          <p:cNvSpPr txBox="1"/>
          <p:nvPr/>
        </p:nvSpPr>
        <p:spPr>
          <a:xfrm>
            <a:off x="371351" y="2344008"/>
            <a:ext cx="23217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Arraylet copy-on-write</a:t>
            </a:r>
            <a:endParaRPr lang="en-US" b="0" dirty="0">
              <a:latin typeface="+mn-lt"/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2052450" y="1754441"/>
            <a:ext cx="352823" cy="657671"/>
            <a:chOff x="3548819" y="1808819"/>
            <a:chExt cx="352823" cy="657671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 rot="5400000">
              <a:off x="3573264" y="1951960"/>
              <a:ext cx="307665" cy="213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3548819" y="2113742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402775" y="1754441"/>
            <a:ext cx="352823" cy="657671"/>
            <a:chOff x="3548819" y="1808819"/>
            <a:chExt cx="352823" cy="657671"/>
          </a:xfrm>
        </p:grpSpPr>
        <p:cxnSp>
          <p:nvCxnSpPr>
            <p:cNvPr id="158" name="Straight Arrow Connector 157"/>
            <p:cNvCxnSpPr/>
            <p:nvPr/>
          </p:nvCxnSpPr>
          <p:spPr bwMode="auto">
            <a:xfrm rot="5400000">
              <a:off x="3573264" y="1951960"/>
              <a:ext cx="307665" cy="213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9" name="Oval 158"/>
            <p:cNvSpPr/>
            <p:nvPr/>
          </p:nvSpPr>
          <p:spPr bwMode="auto">
            <a:xfrm>
              <a:off x="3548819" y="2113742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484726" y="2683690"/>
            <a:ext cx="725042" cy="657671"/>
            <a:chOff x="7357725" y="2683690"/>
            <a:chExt cx="725042" cy="657671"/>
          </a:xfrm>
        </p:grpSpPr>
        <p:grpSp>
          <p:nvGrpSpPr>
            <p:cNvPr id="161" name="Group 160"/>
            <p:cNvGrpSpPr/>
            <p:nvPr/>
          </p:nvGrpSpPr>
          <p:grpSpPr>
            <a:xfrm>
              <a:off x="7357725" y="2683690"/>
              <a:ext cx="352823" cy="657671"/>
              <a:chOff x="3548819" y="1808819"/>
              <a:chExt cx="352823" cy="657671"/>
            </a:xfrm>
          </p:grpSpPr>
          <p:cxnSp>
            <p:nvCxnSpPr>
              <p:cNvPr id="162" name="Straight Arrow Connector 161"/>
              <p:cNvCxnSpPr/>
              <p:nvPr/>
            </p:nvCxnSpPr>
            <p:spPr bwMode="auto">
              <a:xfrm rot="5400000">
                <a:off x="3573264" y="1951960"/>
                <a:ext cx="307665" cy="2138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63" name="Oval 162"/>
              <p:cNvSpPr/>
              <p:nvPr/>
            </p:nvSpPr>
            <p:spPr bwMode="auto">
              <a:xfrm>
                <a:off x="3548819" y="2113742"/>
                <a:ext cx="352823" cy="352748"/>
              </a:xfrm>
              <a:prstGeom prst="ellipse">
                <a:avLst/>
              </a:prstGeom>
              <a:solidFill>
                <a:srgbClr val="CC55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7729944" y="2683690"/>
              <a:ext cx="352823" cy="657671"/>
              <a:chOff x="3548819" y="1808819"/>
              <a:chExt cx="352823" cy="657671"/>
            </a:xfrm>
          </p:grpSpPr>
          <p:cxnSp>
            <p:nvCxnSpPr>
              <p:cNvPr id="165" name="Straight Arrow Connector 164"/>
              <p:cNvCxnSpPr/>
              <p:nvPr/>
            </p:nvCxnSpPr>
            <p:spPr bwMode="auto">
              <a:xfrm rot="5400000">
                <a:off x="3573264" y="1951960"/>
                <a:ext cx="307665" cy="2138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66" name="Oval 165"/>
              <p:cNvSpPr/>
              <p:nvPr/>
            </p:nvSpPr>
            <p:spPr bwMode="auto">
              <a:xfrm>
                <a:off x="3548819" y="2113742"/>
                <a:ext cx="352823" cy="352748"/>
              </a:xfrm>
              <a:prstGeom prst="ellipse">
                <a:avLst/>
              </a:prstGeom>
              <a:solidFill>
                <a:srgbClr val="CC55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65" charset="0"/>
                </a:endParaRPr>
              </a:p>
            </p:txBody>
          </p:sp>
        </p:grpSp>
      </p:grpSp>
      <p:sp>
        <p:nvSpPr>
          <p:cNvPr id="173" name="Right Brace 172"/>
          <p:cNvSpPr/>
          <p:nvPr/>
        </p:nvSpPr>
        <p:spPr bwMode="auto">
          <a:xfrm rot="5400000">
            <a:off x="3064483" y="1773328"/>
            <a:ext cx="219782" cy="393243"/>
          </a:xfrm>
          <a:prstGeom prst="rightBrac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74" name="Right Brace 173"/>
          <p:cNvSpPr/>
          <p:nvPr/>
        </p:nvSpPr>
        <p:spPr bwMode="auto">
          <a:xfrm rot="5400000">
            <a:off x="6643799" y="2651950"/>
            <a:ext cx="219782" cy="393243"/>
          </a:xfrm>
          <a:prstGeom prst="rightBrac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75" name="Right Brace 174"/>
          <p:cNvSpPr/>
          <p:nvPr/>
        </p:nvSpPr>
        <p:spPr bwMode="auto">
          <a:xfrm rot="5400000">
            <a:off x="2681430" y="5133107"/>
            <a:ext cx="318134" cy="1325482"/>
          </a:xfrm>
          <a:prstGeom prst="rightBrace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75" name="Curved Up Arrow 74"/>
          <p:cNvSpPr/>
          <p:nvPr/>
        </p:nvSpPr>
        <p:spPr bwMode="auto">
          <a:xfrm>
            <a:off x="7271291" y="2648857"/>
            <a:ext cx="312424" cy="183929"/>
          </a:xfrm>
          <a:prstGeom prst="curvedUpArrow">
            <a:avLst/>
          </a:prstGeom>
          <a:solidFill>
            <a:srgbClr val="8D3A00"/>
          </a:solidFill>
          <a:ln w="28575" cap="flat" cmpd="sng" algn="ctr">
            <a:solidFill>
              <a:srgbClr val="8D3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76" name="Curved Up Arrow 75"/>
          <p:cNvSpPr/>
          <p:nvPr/>
        </p:nvSpPr>
        <p:spPr bwMode="auto">
          <a:xfrm>
            <a:off x="3468548" y="1730828"/>
            <a:ext cx="312424" cy="183929"/>
          </a:xfrm>
          <a:prstGeom prst="curvedUpArrow">
            <a:avLst/>
          </a:prstGeom>
          <a:solidFill>
            <a:srgbClr val="8D3A00"/>
          </a:solidFill>
          <a:ln w="28575" cap="flat" cmpd="sng" algn="ctr">
            <a:solidFill>
              <a:srgbClr val="8D3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489 -0.45764 L -4.16667E-6 1.85185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743 0.32801 L -1.66667E-6 -1.11111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246 -0.00278 L -3.88889E-6 3.33333E-6 " pathEditMode="relative" ptsTypes="AA">
                                      <p:cBhvr>
                                        <p:cTn id="8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6" grpId="0"/>
      <p:bldP spid="146" grpId="1"/>
      <p:bldP spid="153" grpId="0"/>
      <p:bldP spid="173" grpId="0" animBg="1"/>
      <p:bldP spid="174" grpId="0" animBg="1"/>
      <p:bldP spid="1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2" y="973138"/>
            <a:ext cx="8132309" cy="4794250"/>
          </a:xfrm>
        </p:spPr>
        <p:txBody>
          <a:bodyPr/>
          <a:lstStyle/>
          <a:p>
            <a:r>
              <a:rPr lang="en-US" dirty="0" err="1" smtClean="0"/>
              <a:t>Jikes</a:t>
            </a:r>
            <a:r>
              <a:rPr lang="en-US" dirty="0" smtClean="0"/>
              <a:t> Research Virtual Machine 3.0.1</a:t>
            </a:r>
          </a:p>
          <a:p>
            <a:pPr lvl="1"/>
            <a:r>
              <a:rPr lang="en-US" dirty="0" smtClean="0"/>
              <a:t>Results are % overhead above contiguous</a:t>
            </a:r>
          </a:p>
          <a:p>
            <a:pPr lvl="1"/>
            <a:r>
              <a:rPr lang="en-US" dirty="0" smtClean="0"/>
              <a:t>Adaptive compilation: 10</a:t>
            </a:r>
            <a:r>
              <a:rPr lang="en-US" baseline="30000" dirty="0" smtClean="0"/>
              <a:t>th</a:t>
            </a:r>
            <a:r>
              <a:rPr lang="en-US" dirty="0" smtClean="0"/>
              <a:t> iteration, 20 JVM invocations</a:t>
            </a:r>
          </a:p>
          <a:p>
            <a:r>
              <a:rPr lang="en-US" dirty="0" err="1" smtClean="0"/>
              <a:t>GenMarkSweep</a:t>
            </a:r>
            <a:r>
              <a:rPr lang="en-US" dirty="0" smtClean="0"/>
              <a:t>, 2x min heap</a:t>
            </a:r>
            <a:endParaRPr lang="en-US" dirty="0" smtClean="0"/>
          </a:p>
          <a:p>
            <a:r>
              <a:rPr lang="en-US" dirty="0" smtClean="0"/>
              <a:t>19 benchmarks</a:t>
            </a:r>
            <a:r>
              <a:rPr lang="en-US" dirty="0" smtClean="0"/>
              <a:t>: </a:t>
            </a:r>
            <a:r>
              <a:rPr lang="en-US" dirty="0" err="1" smtClean="0"/>
              <a:t>DaCapo</a:t>
            </a:r>
            <a:r>
              <a:rPr lang="en-US" dirty="0" smtClean="0"/>
              <a:t>, pseudojbb2005, SPECjvm98</a:t>
            </a:r>
          </a:p>
          <a:p>
            <a:r>
              <a:rPr lang="en-US" dirty="0" smtClean="0"/>
              <a:t>Core 2 Duo with 2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ArrayletOverallResultBars.jpg"/>
          <p:cNvPicPr>
            <a:picLocks noGrp="1" noChangeAspect="1"/>
          </p:cNvPicPr>
          <p:nvPr>
            <p:ph idx="1"/>
          </p:nvPr>
        </p:nvPicPr>
        <p:blipFill>
          <a:blip r:embed="rId4"/>
          <a:srcRect t="-9921" b="-9921"/>
          <a:stretch>
            <a:fillRect/>
          </a:stretch>
        </p:blipFill>
        <p:spPr>
          <a:xfrm>
            <a:off x="3224829" y="4205697"/>
            <a:ext cx="4842398" cy="2227200"/>
          </a:xfrm>
        </p:spPr>
      </p:pic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720741" y="4379745"/>
          <a:ext cx="7272182" cy="2032000"/>
        </p:xfrm>
        <a:graphic>
          <a:graphicData uri="http://schemas.openxmlformats.org/presentationml/2006/ole">
            <p:oleObj spid="_x0000_s47108" name="Worksheet" r:id="rId5" imgW="4572000" imgH="2032000" progId="Excel.Sheet.12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26360" y="4971068"/>
            <a:ext cx="962797" cy="4308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12.7</a:t>
            </a:r>
            <a:endParaRPr lang="en-US" sz="2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5020" y="4877625"/>
            <a:ext cx="889862" cy="44005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14.5</a:t>
            </a:r>
            <a:endParaRPr lang="en-US" sz="22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0743" y="4385939"/>
            <a:ext cx="962797" cy="4308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27.5</a:t>
            </a:r>
            <a:endParaRPr lang="en-US" sz="22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7972" y="4365451"/>
            <a:ext cx="962797" cy="43088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27.4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44736" y="860449"/>
          <a:ext cx="698539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161"/>
                <a:gridCol w="954646"/>
                <a:gridCol w="954646"/>
                <a:gridCol w="954646"/>
                <a:gridCol w="954646"/>
                <a:gridCol w="954646"/>
              </a:tblGrid>
              <a:tr h="114405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Configuration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Parameter/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Optimization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Naïve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NaïveA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(Chen)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NaïveB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(Bacon)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Z-ray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Perf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Z-ray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690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Arraylet Bytes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690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First-N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690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Lazy </a:t>
                      </a:r>
                      <a:r>
                        <a:rPr lang="en-US" dirty="0" err="1" smtClean="0"/>
                        <a:t>Alloc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690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Zero Compress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690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Array Copy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690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Copy-on-write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4158459" y="4404690"/>
            <a:ext cx="1065222" cy="14340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9842" y="4222723"/>
            <a:ext cx="962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31.9</a:t>
            </a:r>
            <a:endParaRPr lang="en-US" sz="22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643" y="4816167"/>
            <a:ext cx="1852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% Time</a:t>
            </a:r>
          </a:p>
          <a:p>
            <a:r>
              <a:rPr lang="en-US" sz="2200" dirty="0" smtClean="0">
                <a:latin typeface="+mn-lt"/>
              </a:rPr>
              <a:t>Overhead</a:t>
            </a:r>
            <a:endParaRPr lang="en-US" sz="2200" dirty="0">
              <a:latin typeface="+mn-lt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Benchmark accesses, </a:t>
            </a:r>
            <a:r>
              <a:rPr lang="en-US" dirty="0" err="1" smtClean="0"/>
              <a:t>firstN</a:t>
            </a:r>
            <a:r>
              <a:rPr lang="en-US" dirty="0" smtClean="0"/>
              <a:t>=2</a:t>
            </a:r>
            <a:r>
              <a:rPr lang="en-US" baseline="30000" dirty="0" smtClean="0"/>
              <a:t>12</a:t>
            </a:r>
            <a:r>
              <a:rPr lang="en-US" dirty="0" smtClean="0"/>
              <a:t> bytes</a:t>
            </a:r>
          </a:p>
          <a:p>
            <a:pPr lvl="1"/>
            <a:r>
              <a:rPr lang="en-US" sz="2600" dirty="0" smtClean="0"/>
              <a:t>Fast &lt;= </a:t>
            </a:r>
            <a:r>
              <a:rPr lang="en-US" sz="2600" dirty="0" err="1" smtClean="0"/>
              <a:t>firstN</a:t>
            </a:r>
            <a:r>
              <a:rPr lang="en-US" sz="2600" dirty="0" smtClean="0"/>
              <a:t>; slow &gt; </a:t>
            </a:r>
            <a:r>
              <a:rPr lang="en-US" sz="2600" dirty="0" err="1" smtClean="0"/>
              <a:t>firstN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91% of array accesses are to fast path</a:t>
            </a:r>
          </a:p>
          <a:p>
            <a:r>
              <a:rPr lang="en-US" dirty="0" smtClean="0"/>
              <a:t>Removing first-N from Z-ray adds 10%</a:t>
            </a:r>
          </a:p>
          <a:p>
            <a:endParaRPr lang="en-US" sz="1400" dirty="0" smtClean="0"/>
          </a:p>
          <a:p>
            <a:r>
              <a:rPr lang="en-US" dirty="0" smtClean="0"/>
              <a:t>No fast array copy adds 2.8%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289473" y="2105544"/>
          <a:ext cx="8640626" cy="154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729"/>
                <a:gridCol w="1888357"/>
                <a:gridCol w="1973072"/>
                <a:gridCol w="1822377"/>
                <a:gridCol w="19070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000000"/>
                          </a:solidFill>
                        </a:rPr>
                        <a:t>Fast Write%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000000"/>
                          </a:solidFill>
                        </a:rPr>
                        <a:t>Slow Write%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000000"/>
                          </a:solidFill>
                        </a:rPr>
                        <a:t>Fast Read%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solidFill>
                            <a:srgbClr val="000000"/>
                          </a:solidFill>
                        </a:rPr>
                        <a:t>Slow Read%</a:t>
                      </a:r>
                      <a:endParaRPr lang="en-US" sz="19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22.5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98.1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mean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6.4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2.6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84.6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6.4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8596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0E6"/>
                    </a:solidFill>
                  </a:tcPr>
                </a:tc>
              </a:tr>
            </a:tbl>
          </a:graphicData>
        </a:graphic>
      </p:graphicFrame>
      <p:sp>
        <p:nvSpPr>
          <p:cNvPr id="8" name="Donut 7"/>
          <p:cNvSpPr/>
          <p:nvPr/>
        </p:nvSpPr>
        <p:spPr bwMode="auto">
          <a:xfrm>
            <a:off x="4191000" y="2794000"/>
            <a:ext cx="1251857" cy="526143"/>
          </a:xfrm>
          <a:prstGeom prst="donut">
            <a:avLst/>
          </a:prstGeom>
          <a:solidFill>
            <a:srgbClr val="A94500"/>
          </a:solidFill>
          <a:ln w="9525" cap="flat" cmpd="sng" algn="ctr">
            <a:solidFill>
              <a:srgbClr val="A945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0" name="Donut 9"/>
          <p:cNvSpPr/>
          <p:nvPr/>
        </p:nvSpPr>
        <p:spPr bwMode="auto">
          <a:xfrm>
            <a:off x="7910286" y="2801519"/>
            <a:ext cx="1251857" cy="526143"/>
          </a:xfrm>
          <a:prstGeom prst="donut">
            <a:avLst/>
          </a:prstGeom>
          <a:solidFill>
            <a:srgbClr val="A94500"/>
          </a:solidFill>
          <a:ln w="9525" cap="flat" cmpd="sng" algn="ctr">
            <a:solidFill>
              <a:srgbClr val="A945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2" y="973138"/>
            <a:ext cx="8350024" cy="4794250"/>
          </a:xfrm>
        </p:spPr>
        <p:txBody>
          <a:bodyPr/>
          <a:lstStyle/>
          <a:p>
            <a:r>
              <a:rPr lang="en-US" dirty="0" smtClean="0"/>
              <a:t>Lazy allocation most effective </a:t>
            </a:r>
          </a:p>
          <a:p>
            <a:pPr lvl="2"/>
            <a:r>
              <a:rPr lang="en-US" dirty="0" err="1" smtClean="0"/>
              <a:t>Xalan</a:t>
            </a:r>
            <a:r>
              <a:rPr lang="en-US" dirty="0" smtClean="0"/>
              <a:t> </a:t>
            </a:r>
            <a:r>
              <a:rPr lang="en-US" b="1" dirty="0" smtClean="0"/>
              <a:t>saves </a:t>
            </a:r>
            <a:r>
              <a:rPr lang="en-US" dirty="0" smtClean="0"/>
              <a:t>56% of collection time, 5.5% total time</a:t>
            </a:r>
          </a:p>
          <a:p>
            <a:r>
              <a:rPr lang="en-US" dirty="0" smtClean="0"/>
              <a:t>All: lazy </a:t>
            </a:r>
            <a:r>
              <a:rPr lang="en-US" dirty="0" smtClean="0"/>
              <a:t>allocation, zero compression, copy-on-write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Best</a:t>
            </a:r>
            <a:r>
              <a:rPr lang="en-US" dirty="0" smtClean="0"/>
              <a:t>: </a:t>
            </a:r>
            <a:r>
              <a:rPr lang="en-US" dirty="0" err="1" smtClean="0">
                <a:latin typeface="Courier"/>
                <a:cs typeface="Courier"/>
              </a:rPr>
              <a:t>xalan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25%, </a:t>
            </a:r>
            <a:r>
              <a:rPr lang="en-US" dirty="0" smtClean="0">
                <a:latin typeface="Courier"/>
                <a:cs typeface="Courier"/>
              </a:rPr>
              <a:t>compress </a:t>
            </a:r>
            <a:r>
              <a:rPr lang="en-US" dirty="0" smtClean="0"/>
              <a:t>49% of heap</a:t>
            </a:r>
          </a:p>
          <a:p>
            <a:pPr lvl="1"/>
            <a:r>
              <a:rPr lang="en-US" dirty="0" smtClean="0"/>
              <a:t>Average: save </a:t>
            </a:r>
            <a:r>
              <a:rPr lang="en-US" sz="2600" b="1" dirty="0" smtClean="0">
                <a:solidFill>
                  <a:srgbClr val="CC5500"/>
                </a:solidFill>
              </a:rPr>
              <a:t>6%</a:t>
            </a:r>
            <a:r>
              <a:rPr lang="en-US" dirty="0" smtClean="0"/>
              <a:t> of heap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Z-Ray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1" y="973138"/>
            <a:ext cx="6400238" cy="4794250"/>
          </a:xfrm>
        </p:spPr>
        <p:txBody>
          <a:bodyPr/>
          <a:lstStyle/>
          <a:p>
            <a:r>
              <a:rPr lang="en-US" dirty="0" smtClean="0"/>
              <a:t>Flexible, </a:t>
            </a:r>
            <a:r>
              <a:rPr lang="en-US" b="1" dirty="0" smtClean="0">
                <a:solidFill>
                  <a:srgbClr val="A94500"/>
                </a:solidFill>
              </a:rPr>
              <a:t>time and space efficient </a:t>
            </a:r>
            <a:r>
              <a:rPr lang="en-US" dirty="0" smtClean="0"/>
              <a:t>discontiguous arrays</a:t>
            </a:r>
          </a:p>
          <a:p>
            <a:pPr lvl="1"/>
            <a:r>
              <a:rPr lang="en-US" dirty="0" smtClean="0"/>
              <a:t>Tunable optimization options</a:t>
            </a:r>
          </a:p>
          <a:p>
            <a:pPr lvl="1"/>
            <a:r>
              <a:rPr lang="en-US" dirty="0" smtClean="0"/>
              <a:t>Reduce previous overhead by 2-3x</a:t>
            </a:r>
          </a:p>
          <a:p>
            <a:pPr lvl="1"/>
            <a:r>
              <a:rPr lang="en-US" dirty="0" smtClean="0"/>
              <a:t>Save 6% of heap space</a:t>
            </a:r>
          </a:p>
          <a:p>
            <a:r>
              <a:rPr lang="en-US" dirty="0" smtClean="0"/>
              <a:t>More efficient for real-time</a:t>
            </a:r>
          </a:p>
          <a:p>
            <a:r>
              <a:rPr lang="en-US" dirty="0" smtClean="0"/>
              <a:t>Feasible for</a:t>
            </a:r>
            <a:r>
              <a:rPr lang="en-US" dirty="0" smtClean="0"/>
              <a:t> future chip multiprocessors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39713" y="2080401"/>
          <a:ext cx="18745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817207" y="4599792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428628" y="4595451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099725" y="4598088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54077" y="4592628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358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77762" y="4599876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462943" y="4599022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771706" y="4598173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827796" y="4599022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144504" y="4598172"/>
          <a:ext cx="208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619574" y="3405179"/>
          <a:ext cx="116686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62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 rot="5400000">
            <a:off x="5856125" y="3725769"/>
            <a:ext cx="891287" cy="85945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6105887" y="3866054"/>
            <a:ext cx="887801" cy="58237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6335501" y="3945889"/>
            <a:ext cx="891285" cy="38240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>
            <a:off x="6553199" y="4085802"/>
            <a:ext cx="883420" cy="14726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6200000" flipH="1">
            <a:off x="6763138" y="4111661"/>
            <a:ext cx="902714" cy="11305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6200000" flipH="1">
            <a:off x="6977826" y="4013423"/>
            <a:ext cx="887798" cy="2876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16200000" flipH="1">
            <a:off x="7162680" y="3922158"/>
            <a:ext cx="924607" cy="47016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16200000" flipH="1">
            <a:off x="7417672" y="3809000"/>
            <a:ext cx="909691" cy="67459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6200000" flipH="1">
            <a:off x="7694472" y="3717650"/>
            <a:ext cx="883419" cy="84675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46" name="Up-Down Arrow 45"/>
          <p:cNvSpPr/>
          <p:nvPr/>
        </p:nvSpPr>
        <p:spPr bwMode="auto">
          <a:xfrm>
            <a:off x="7068537" y="2595042"/>
            <a:ext cx="331339" cy="680969"/>
          </a:xfrm>
          <a:prstGeom prst="upDown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US" sz="2200" dirty="0" smtClean="0"/>
              <a:t>[</a:t>
            </a:r>
            <a:r>
              <a:rPr lang="en-US" sz="2200" dirty="0" err="1" smtClean="0"/>
              <a:t>Zuse</a:t>
            </a:r>
            <a:r>
              <a:rPr lang="en-US" sz="2200" dirty="0" smtClean="0"/>
              <a:t> 46]</a:t>
            </a:r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  <a:p>
            <a:pPr algn="r">
              <a:buNone/>
            </a:pP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9585" y="1086554"/>
          <a:ext cx="342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99370" y="4673409"/>
          <a:ext cx="38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397800" y="4650665"/>
          <a:ext cx="38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608704" y="4671707"/>
          <a:ext cx="38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141208" y="4684652"/>
          <a:ext cx="381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906675" y="4691897"/>
          <a:ext cx="38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51542" y="4691046"/>
          <a:ext cx="381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838903" y="4690194"/>
          <a:ext cx="381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606456" y="4691046"/>
          <a:ext cx="38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328133" y="4690194"/>
          <a:ext cx="38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85304" y="3644439"/>
          <a:ext cx="15365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56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rot="10800000" flipV="1">
            <a:off x="1578427" y="3893899"/>
            <a:ext cx="1554562" cy="8100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 flipV="1">
            <a:off x="2279076" y="3915792"/>
            <a:ext cx="963390" cy="83193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2760816" y="4156599"/>
            <a:ext cx="875723" cy="35032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6200000" flipH="1">
            <a:off x="3154925" y="4244180"/>
            <a:ext cx="810043" cy="1532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614685" y="3937686"/>
            <a:ext cx="810124" cy="78815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789847" y="3915793"/>
            <a:ext cx="1357505" cy="76625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030694" y="3915793"/>
            <a:ext cx="1948677" cy="78815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4249647" y="3893900"/>
            <a:ext cx="2452267" cy="78815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468599" y="3850114"/>
            <a:ext cx="3065334" cy="8100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50881" y="1652065"/>
            <a:ext cx="1442787" cy="492443"/>
          </a:xfrm>
          <a:prstGeom prst="rect">
            <a:avLst/>
          </a:prstGeom>
          <a:noFill/>
          <a:ln w="34925">
            <a:solidFill>
              <a:srgbClr val="8D3A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+mn-lt"/>
              </a:rPr>
              <a:t>&gt;50%</a:t>
            </a:r>
            <a:endParaRPr lang="en-US" sz="2600" dirty="0">
              <a:latin typeface="+mn-lt"/>
            </a:endParaRPr>
          </a:p>
        </p:txBody>
      </p:sp>
      <p:sp>
        <p:nvSpPr>
          <p:cNvPr id="36" name="Down Arrow 35"/>
          <p:cNvSpPr/>
          <p:nvPr/>
        </p:nvSpPr>
        <p:spPr bwMode="auto">
          <a:xfrm>
            <a:off x="3513498" y="1596395"/>
            <a:ext cx="738668" cy="1924377"/>
          </a:xfrm>
          <a:prstGeom prst="downArrow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93952" y="2369323"/>
            <a:ext cx="381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A94500"/>
                </a:solidFill>
                <a:latin typeface="+mn-lt"/>
              </a:rPr>
              <a:t>T</a:t>
            </a:r>
            <a:r>
              <a:rPr lang="en-US" sz="2400" dirty="0" smtClean="0">
                <a:solidFill>
                  <a:srgbClr val="A94500"/>
                </a:solidFill>
                <a:latin typeface="+mn-lt"/>
              </a:rPr>
              <a:t>ime/space t</a:t>
            </a:r>
            <a:r>
              <a:rPr lang="en-US" sz="2400" dirty="0" smtClean="0">
                <a:solidFill>
                  <a:srgbClr val="A94500"/>
                </a:solidFill>
                <a:latin typeface="+mn-lt"/>
              </a:rPr>
              <a:t>radeoff</a:t>
            </a:r>
            <a:endParaRPr lang="en-US" sz="2400" dirty="0">
              <a:solidFill>
                <a:srgbClr val="A94500"/>
              </a:solidFill>
              <a:latin typeface="+mn-lt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581400" y="1346393"/>
            <a:ext cx="8001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IBM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WebSphere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AICAS Jamaica VM, Fiji VM 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Discontiguous?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80572" y="2140252"/>
            <a:ext cx="8001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Problem: large arrays</a:t>
            </a:r>
          </a:p>
          <a:p>
            <a:pPr marL="908050" marR="0" lvl="1" indent="-436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Char char="n"/>
              <a:tabLst/>
              <a:defRPr/>
            </a:pPr>
            <a:r>
              <a:rPr lang="en-US" sz="2400" b="0" kern="0" dirty="0" smtClean="0">
                <a:latin typeface="+mn-lt"/>
                <a:ea typeface="ＭＳ Ｐゴシック" pitchFamily="-65" charset="-128"/>
              </a:rPr>
              <a:t>C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</a:rPr>
              <a:t>ollection</a:t>
            </a:r>
            <a:r>
              <a:rPr lang="en-US" sz="2400" b="0" kern="0" dirty="0" smtClean="0">
                <a:latin typeface="+mn-lt"/>
                <a:ea typeface="ＭＳ Ｐゴシック" pitchFamily="-65" charset="-128"/>
              </a:rPr>
              <a:t>: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</a:rPr>
              <a:t> </a:t>
            </a:r>
            <a:r>
              <a:rPr lang="en-US" sz="2400" b="0" kern="0" dirty="0" smtClean="0">
                <a:latin typeface="+mn-lt"/>
                <a:ea typeface="ＭＳ Ｐゴシック" pitchFamily="-65" charset="-128"/>
              </a:rPr>
              <a:t>space &amp; time unbounded for scan/copy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</a:endParaRPr>
          </a:p>
          <a:p>
            <a:pPr marL="908050" marR="0" lvl="1" indent="-4365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</a:rPr>
              <a:t>Fragmentation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573" y="1189802"/>
            <a:ext cx="1437489" cy="1025409"/>
          </a:xfrm>
          <a:prstGeom prst="rect">
            <a:avLst/>
          </a:prstGeom>
        </p:spPr>
      </p:pic>
      <p:pic>
        <p:nvPicPr>
          <p:cNvPr id="8" name="Picture 7" descr="ASTUTE-CLASS-SUBMARINE.jpe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2783" y="1091608"/>
            <a:ext cx="1953972" cy="1379504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4118" y="4004293"/>
            <a:ext cx="8001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[Siebert 00, Bacon et al. 03/05, Chen et al. 03]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358570" y="5115039"/>
            <a:ext cx="1411293" cy="682400"/>
          </a:xfrm>
          <a:prstGeom prst="rightArrow">
            <a:avLst/>
          </a:prstGeom>
          <a:solidFill>
            <a:srgbClr val="CC55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1118" y="5174080"/>
            <a:ext cx="7270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l"/>
            <a:r>
              <a:rPr lang="en-US" sz="3000" dirty="0" smtClean="0"/>
              <a:t>Sacrifice throughput for predictability</a:t>
            </a:r>
          </a:p>
          <a:p>
            <a:pPr algn="l"/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</a:t>
            </a:r>
            <a:r>
              <a:rPr lang="en-US" dirty="0" smtClean="0"/>
              <a:t>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A94500"/>
                </a:solidFill>
              </a:rPr>
              <a:t>memory and time efficient</a:t>
            </a:r>
          </a:p>
          <a:p>
            <a:r>
              <a:rPr lang="en-US" dirty="0" smtClean="0"/>
              <a:t>Spine of indirection pointers to arraylets</a:t>
            </a:r>
          </a:p>
          <a:p>
            <a:r>
              <a:rPr lang="en-US" dirty="0" smtClean="0"/>
              <a:t>Space optimizations</a:t>
            </a:r>
          </a:p>
          <a:p>
            <a:pPr lvl="1"/>
            <a:r>
              <a:rPr lang="en-US" dirty="0" smtClean="0"/>
              <a:t>Lazy allocation</a:t>
            </a:r>
          </a:p>
          <a:p>
            <a:pPr lvl="1"/>
            <a:r>
              <a:rPr lang="en-US" dirty="0" smtClean="0"/>
              <a:t>Zero compression</a:t>
            </a:r>
          </a:p>
          <a:p>
            <a:pPr lvl="1"/>
            <a:r>
              <a:rPr lang="en-US" dirty="0" smtClean="0"/>
              <a:t>Novel arraylet copy-on-write</a:t>
            </a:r>
          </a:p>
          <a:p>
            <a:r>
              <a:rPr lang="en-US" dirty="0" smtClean="0"/>
              <a:t>Time optimizations</a:t>
            </a:r>
          </a:p>
          <a:p>
            <a:pPr lvl="1"/>
            <a:r>
              <a:rPr lang="en-US" dirty="0" smtClean="0"/>
              <a:t>Inline first-N bytes into spine</a:t>
            </a:r>
          </a:p>
          <a:p>
            <a:pPr lvl="1"/>
            <a:r>
              <a:rPr lang="en-US" dirty="0" smtClean="0"/>
              <a:t>Fast array copy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0334" y="4316251"/>
            <a:ext cx="3003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A94500"/>
                </a:solidFill>
                <a:latin typeface="+mn-lt"/>
              </a:rPr>
              <a:t>*Most effective</a:t>
            </a:r>
            <a:endParaRPr lang="en-US" sz="2400" dirty="0">
              <a:solidFill>
                <a:srgbClr val="A94500"/>
              </a:solidFill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710855" y="2051751"/>
            <a:ext cx="1878217" cy="491205"/>
            <a:chOff x="6710855" y="2051751"/>
            <a:chExt cx="1878217" cy="491205"/>
          </a:xfrm>
        </p:grpSpPr>
        <p:sp>
          <p:nvSpPr>
            <p:cNvPr id="9" name="TextBox 8"/>
            <p:cNvSpPr txBox="1"/>
            <p:nvPr/>
          </p:nvSpPr>
          <p:spPr>
            <a:xfrm>
              <a:off x="6710855" y="2051751"/>
              <a:ext cx="18782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latin typeface="+mn-lt"/>
                </a:rPr>
                <a:t>12.7%</a:t>
              </a:r>
              <a:endParaRPr lang="en-US" sz="2200" dirty="0">
                <a:latin typeface="+mn-lt"/>
              </a:endParaRPr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6989960" y="2058846"/>
              <a:ext cx="1296174" cy="484110"/>
            </a:xfrm>
            <a:prstGeom prst="trapezoid">
              <a:avLst/>
            </a:prstGeom>
            <a:noFill/>
            <a:ln w="76200" cap="flat" cmpd="sng" algn="ctr">
              <a:solidFill>
                <a:srgbClr val="CC55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74190" y="5141230"/>
            <a:ext cx="80010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5500"/>
              </a:buClr>
              <a:buSzPct val="90000"/>
              <a:buFont typeface="Wingdings" pitchFamily="-65" charset="2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Prior work optimizations: 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A945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27-32%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Discontiguous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63" name="Table 162"/>
          <p:cNvGraphicFramePr>
            <a:graphicFrameLocks noGrp="1"/>
          </p:cNvGraphicFramePr>
          <p:nvPr/>
        </p:nvGraphicFramePr>
        <p:xfrm>
          <a:off x="353660" y="4182549"/>
          <a:ext cx="1635826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26"/>
              </a:tblGrid>
              <a:tr h="83706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" name="Table 163"/>
          <p:cNvGraphicFramePr>
            <a:graphicFrameLocks noGrp="1"/>
          </p:cNvGraphicFramePr>
          <p:nvPr/>
        </p:nvGraphicFramePr>
        <p:xfrm>
          <a:off x="2320602" y="4153538"/>
          <a:ext cx="1635826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26"/>
              </a:tblGrid>
              <a:tr h="83706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5" name="Table 164"/>
          <p:cNvGraphicFramePr>
            <a:graphicFrameLocks noGrp="1"/>
          </p:cNvGraphicFramePr>
          <p:nvPr/>
        </p:nvGraphicFramePr>
        <p:xfrm>
          <a:off x="4523977" y="4179453"/>
          <a:ext cx="1635826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26"/>
              </a:tblGrid>
              <a:tr h="83706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Table 165"/>
          <p:cNvGraphicFramePr>
            <a:graphicFrameLocks noGrp="1"/>
          </p:cNvGraphicFramePr>
          <p:nvPr/>
        </p:nvGraphicFramePr>
        <p:xfrm>
          <a:off x="6908801" y="4205373"/>
          <a:ext cx="1635826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26"/>
              </a:tblGrid>
              <a:tr h="83706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166"/>
          <p:cNvGrpSpPr/>
          <p:nvPr/>
        </p:nvGrpSpPr>
        <p:grpSpPr>
          <a:xfrm>
            <a:off x="524474" y="4781899"/>
            <a:ext cx="1380074" cy="813166"/>
            <a:chOff x="7192693" y="4814007"/>
            <a:chExt cx="1380074" cy="813166"/>
          </a:xfrm>
        </p:grpSpPr>
        <p:grpSp>
          <p:nvGrpSpPr>
            <p:cNvPr id="7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9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80" name="Straight Arrow Connector 179"/>
                <p:cNvCxnSpPr>
                  <a:endCxn id="181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81" name="Oval 180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10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78" name="Straight Arrow Connector 177"/>
                <p:cNvCxnSpPr>
                  <a:endCxn id="179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79" name="Oval 178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11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12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74" name="Straight Arrow Connector 173"/>
                <p:cNvCxnSpPr>
                  <a:endCxn id="175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75" name="Oval 174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13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72" name="Straight Arrow Connector 171"/>
                <p:cNvCxnSpPr>
                  <a:endCxn id="173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73" name="Oval 172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grpSp>
        <p:nvGrpSpPr>
          <p:cNvPr id="14" name="Group 183"/>
          <p:cNvGrpSpPr/>
          <p:nvPr/>
        </p:nvGrpSpPr>
        <p:grpSpPr>
          <a:xfrm>
            <a:off x="7063083" y="4788091"/>
            <a:ext cx="1380074" cy="813166"/>
            <a:chOff x="7192693" y="4814007"/>
            <a:chExt cx="1380074" cy="813166"/>
          </a:xfrm>
        </p:grpSpPr>
        <p:grpSp>
          <p:nvGrpSpPr>
            <p:cNvPr id="15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16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97" name="Straight Arrow Connector 196"/>
                <p:cNvCxnSpPr>
                  <a:endCxn id="198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98" name="Oval 197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17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95" name="Straight Arrow Connector 194"/>
                <p:cNvCxnSpPr>
                  <a:endCxn id="196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96" name="Oval 195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18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19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91" name="Straight Arrow Connector 190"/>
                <p:cNvCxnSpPr>
                  <a:endCxn id="192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92" name="Oval 191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20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89" name="Straight Arrow Connector 188"/>
                <p:cNvCxnSpPr>
                  <a:endCxn id="190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90" name="Oval 189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grpSp>
        <p:nvGrpSpPr>
          <p:cNvPr id="21" name="Group 200"/>
          <p:cNvGrpSpPr/>
          <p:nvPr/>
        </p:nvGrpSpPr>
        <p:grpSpPr>
          <a:xfrm>
            <a:off x="4652337" y="4788091"/>
            <a:ext cx="1380074" cy="813166"/>
            <a:chOff x="7192693" y="4814007"/>
            <a:chExt cx="1380074" cy="813166"/>
          </a:xfrm>
        </p:grpSpPr>
        <p:grpSp>
          <p:nvGrpSpPr>
            <p:cNvPr id="22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23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14" name="Straight Arrow Connector 213"/>
                <p:cNvCxnSpPr>
                  <a:endCxn id="215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15" name="Oval 214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24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12" name="Straight Arrow Connector 211"/>
                <p:cNvCxnSpPr>
                  <a:endCxn id="213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13" name="Oval 212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25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26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08" name="Straight Arrow Connector 207"/>
                <p:cNvCxnSpPr>
                  <a:endCxn id="209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09" name="Oval 208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27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06" name="Straight Arrow Connector 205"/>
                <p:cNvCxnSpPr>
                  <a:endCxn id="207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07" name="Oval 206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grpSp>
        <p:nvGrpSpPr>
          <p:cNvPr id="28" name="Group 215"/>
          <p:cNvGrpSpPr/>
          <p:nvPr/>
        </p:nvGrpSpPr>
        <p:grpSpPr>
          <a:xfrm>
            <a:off x="2471759" y="4784994"/>
            <a:ext cx="1380074" cy="813166"/>
            <a:chOff x="7192693" y="4814007"/>
            <a:chExt cx="1380074" cy="813166"/>
          </a:xfrm>
        </p:grpSpPr>
        <p:grpSp>
          <p:nvGrpSpPr>
            <p:cNvPr id="29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30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29" name="Straight Arrow Connector 228"/>
                <p:cNvCxnSpPr>
                  <a:endCxn id="230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30" name="Oval 229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31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27" name="Straight Arrow Connector 226"/>
                <p:cNvCxnSpPr>
                  <a:endCxn id="228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28" name="Oval 227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225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226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23" name="Straight Arrow Connector 222"/>
                <p:cNvCxnSpPr>
                  <a:endCxn id="224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24" name="Oval 223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233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221" name="Straight Arrow Connector 220"/>
                <p:cNvCxnSpPr>
                  <a:endCxn id="222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22" name="Oval 221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1453435" y="1420517"/>
          <a:ext cx="5709365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780"/>
                <a:gridCol w="2000746"/>
                <a:gridCol w="2293839"/>
              </a:tblGrid>
              <a:tr h="8370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Header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Arraylet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Pointers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Remaining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Elements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pSp>
        <p:nvGrpSpPr>
          <p:cNvPr id="77" name="Group 97"/>
          <p:cNvGrpSpPr/>
          <p:nvPr/>
        </p:nvGrpSpPr>
        <p:grpSpPr>
          <a:xfrm>
            <a:off x="5251967" y="2161568"/>
            <a:ext cx="352823" cy="798768"/>
            <a:chOff x="5195321" y="2279150"/>
            <a:chExt cx="352823" cy="798768"/>
          </a:xfrm>
        </p:grpSpPr>
        <p:cxnSp>
          <p:nvCxnSpPr>
            <p:cNvPr id="78" name="Straight Arrow Connector 77"/>
            <p:cNvCxnSpPr>
              <a:endCxn id="79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9" name="Oval 78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sp>
        <p:nvSpPr>
          <p:cNvPr id="80" name="Curved Up Arrow 79"/>
          <p:cNvSpPr/>
          <p:nvPr/>
        </p:nvSpPr>
        <p:spPr bwMode="auto">
          <a:xfrm>
            <a:off x="4586703" y="2092973"/>
            <a:ext cx="592743" cy="423297"/>
          </a:xfrm>
          <a:prstGeom prst="curvedUpArrow">
            <a:avLst/>
          </a:prstGeom>
          <a:solidFill>
            <a:srgbClr val="8D3A00"/>
          </a:solidFill>
          <a:ln w="28575" cap="flat" cmpd="sng" algn="ctr">
            <a:solidFill>
              <a:srgbClr val="8D3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grpSp>
        <p:nvGrpSpPr>
          <p:cNvPr id="81" name="Group 98"/>
          <p:cNvGrpSpPr/>
          <p:nvPr/>
        </p:nvGrpSpPr>
        <p:grpSpPr>
          <a:xfrm>
            <a:off x="5992405" y="2149352"/>
            <a:ext cx="352823" cy="798768"/>
            <a:chOff x="5195321" y="2279150"/>
            <a:chExt cx="352823" cy="798768"/>
          </a:xfrm>
        </p:grpSpPr>
        <p:cxnSp>
          <p:nvCxnSpPr>
            <p:cNvPr id="82" name="Straight Arrow Connector 81"/>
            <p:cNvCxnSpPr>
              <a:endCxn id="83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3" name="Oval 82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84" name="Group 101"/>
          <p:cNvGrpSpPr/>
          <p:nvPr/>
        </p:nvGrpSpPr>
        <p:grpSpPr>
          <a:xfrm>
            <a:off x="6709322" y="2137136"/>
            <a:ext cx="352823" cy="798768"/>
            <a:chOff x="5195321" y="2279150"/>
            <a:chExt cx="352823" cy="798768"/>
          </a:xfrm>
        </p:grpSpPr>
        <p:cxnSp>
          <p:nvCxnSpPr>
            <p:cNvPr id="85" name="Straight Arrow Connector 84"/>
            <p:cNvCxnSpPr>
              <a:endCxn id="86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6" name="Oval 85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cxnSp>
        <p:nvCxnSpPr>
          <p:cNvPr id="87" name="Straight Arrow Connector 86"/>
          <p:cNvCxnSpPr/>
          <p:nvPr/>
        </p:nvCxnSpPr>
        <p:spPr bwMode="auto">
          <a:xfrm rot="5400000">
            <a:off x="1211576" y="2269149"/>
            <a:ext cx="2022421" cy="181116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5400000">
            <a:off x="2674757" y="2498127"/>
            <a:ext cx="2058378" cy="134213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rot="16200000" flipH="1">
            <a:off x="3522503" y="2380947"/>
            <a:ext cx="2055979" cy="152705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3363581" y="2187035"/>
            <a:ext cx="3904576" cy="20224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257499" y="3067217"/>
            <a:ext cx="3451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dirty="0" smtClean="0">
                <a:latin typeface="+mn-lt"/>
              </a:rPr>
              <a:t>Uniform </a:t>
            </a:r>
            <a:r>
              <a:rPr lang="en-US" sz="2400" b="0" dirty="0" smtClean="0">
                <a:latin typeface="+mn-lt"/>
              </a:rPr>
              <a:t>access</a:t>
            </a:r>
            <a:endParaRPr lang="en-US" sz="2400" b="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41125" y="1542971"/>
            <a:ext cx="124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Array</a:t>
            </a:r>
          </a:p>
          <a:p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200375" y="2482087"/>
            <a:ext cx="2245024" cy="1200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0" dirty="0" smtClean="0">
                <a:latin typeface="+mn-lt"/>
              </a:rPr>
              <a:t>Remove expensive indirection?</a:t>
            </a:r>
            <a:endParaRPr lang="en-US" sz="24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91" grpId="0"/>
      <p:bldP spid="91" grpId="1"/>
      <p:bldP spid="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Statistics</a:t>
            </a:r>
            <a:endParaRPr lang="en-US" dirty="0"/>
          </a:p>
        </p:txBody>
      </p:sp>
      <p:pic>
        <p:nvPicPr>
          <p:cNvPr id="8" name="Content Placeholder 7" descr="accesses_all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385" r="-8385"/>
          <a:stretch>
            <a:fillRect/>
          </a:stretch>
        </p:blipFill>
        <p:spPr>
          <a:xfrm>
            <a:off x="327760" y="973137"/>
            <a:ext cx="8249503" cy="494315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34400" y="3843219"/>
            <a:ext cx="2245024" cy="1200328"/>
          </a:xfrm>
          <a:prstGeom prst="rect">
            <a:avLst/>
          </a:prstGeom>
          <a:solidFill>
            <a:schemeClr val="bg1"/>
          </a:solidFill>
          <a:ln>
            <a:solidFill>
              <a:srgbClr val="A945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A94500"/>
                </a:solidFill>
                <a:latin typeface="+mn-lt"/>
              </a:rPr>
              <a:t>&gt;85% </a:t>
            </a:r>
            <a:r>
              <a:rPr lang="en-US" sz="2400" dirty="0" smtClean="0">
                <a:latin typeface="+mn-lt"/>
              </a:rPr>
              <a:t>accesses to first 4KB</a:t>
            </a:r>
            <a:endParaRPr lang="en-US" sz="2400" dirty="0"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 flipH="1" flipV="1">
            <a:off x="3564210" y="3195961"/>
            <a:ext cx="393349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A945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545278" y="1269938"/>
            <a:ext cx="1188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>
                <a:latin typeface="+mn-lt"/>
              </a:rPr>
              <a:t>mean</a:t>
            </a:r>
            <a:endParaRPr lang="en-US" sz="2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Discontiguous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53435" y="1420517"/>
          <a:ext cx="6438236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780"/>
                <a:gridCol w="1407438"/>
                <a:gridCol w="1610440"/>
                <a:gridCol w="2005578"/>
              </a:tblGrid>
              <a:tr h="8370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Header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Inlined</a:t>
                      </a:r>
                      <a:endParaRPr lang="en-US" sz="24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FirstN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Pointers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Remaining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Elements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1124" y="1387475"/>
            <a:ext cx="1336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Array</a:t>
            </a:r>
          </a:p>
          <a:p>
            <a:r>
              <a:rPr lang="en-US" sz="2400" i="1" dirty="0" smtClean="0">
                <a:solidFill>
                  <a:srgbClr val="CC5500"/>
                </a:solidFill>
                <a:latin typeface="+mn-lt"/>
              </a:rPr>
              <a:t>Spin</a:t>
            </a:r>
            <a:r>
              <a:rPr lang="en-US" sz="2400" dirty="0" smtClean="0">
                <a:solidFill>
                  <a:srgbClr val="CC5500"/>
                </a:solidFill>
                <a:latin typeface="+mn-lt"/>
              </a:rPr>
              <a:t>e</a:t>
            </a:r>
            <a:endParaRPr lang="en-US" sz="2400" dirty="0">
              <a:solidFill>
                <a:srgbClr val="CC5500"/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52823" y="3550992"/>
            <a:ext cx="8467756" cy="23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456177" y="3573593"/>
            <a:ext cx="2852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Arraylet</a:t>
            </a:r>
            <a:r>
              <a:rPr lang="en-US" sz="2400" dirty="0" smtClean="0"/>
              <a:t> Space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2714" y="4159732"/>
          <a:ext cx="8179130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26"/>
                <a:gridCol w="1635826"/>
                <a:gridCol w="1635826"/>
                <a:gridCol w="1635826"/>
                <a:gridCol w="1635826"/>
              </a:tblGrid>
              <a:tr h="83706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...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97"/>
          <p:cNvGrpSpPr/>
          <p:nvPr/>
        </p:nvGrpSpPr>
        <p:grpSpPr>
          <a:xfrm>
            <a:off x="3689944" y="2114535"/>
            <a:ext cx="352823" cy="798768"/>
            <a:chOff x="5195321" y="2279150"/>
            <a:chExt cx="352823" cy="798768"/>
          </a:xfrm>
        </p:grpSpPr>
        <p:cxnSp>
          <p:nvCxnSpPr>
            <p:cNvPr id="36" name="Straight Arrow Connector 35"/>
            <p:cNvCxnSpPr>
              <a:endCxn id="37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sp>
        <p:nvSpPr>
          <p:cNvPr id="76" name="Curved Up Arrow 75"/>
          <p:cNvSpPr/>
          <p:nvPr/>
        </p:nvSpPr>
        <p:spPr bwMode="auto">
          <a:xfrm>
            <a:off x="5598129" y="2116490"/>
            <a:ext cx="592743" cy="423297"/>
          </a:xfrm>
          <a:prstGeom prst="curvedUpArrow">
            <a:avLst/>
          </a:prstGeom>
          <a:solidFill>
            <a:srgbClr val="8D3A00"/>
          </a:solidFill>
          <a:ln w="28575" cap="flat" cmpd="sng" algn="ctr">
            <a:solidFill>
              <a:srgbClr val="8D3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4516136" y="2187035"/>
            <a:ext cx="2634413" cy="20224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10800000" flipV="1">
            <a:off x="2681459" y="2140001"/>
            <a:ext cx="2305109" cy="206945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5400000">
            <a:off x="3845989" y="2716061"/>
            <a:ext cx="1998900" cy="8938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grpSp>
        <p:nvGrpSpPr>
          <p:cNvPr id="7" name="Group 98"/>
          <p:cNvGrpSpPr/>
          <p:nvPr/>
        </p:nvGrpSpPr>
        <p:grpSpPr>
          <a:xfrm>
            <a:off x="6110013" y="2125836"/>
            <a:ext cx="352823" cy="798768"/>
            <a:chOff x="5195321" y="2279150"/>
            <a:chExt cx="352823" cy="798768"/>
          </a:xfrm>
        </p:grpSpPr>
        <p:cxnSp>
          <p:nvCxnSpPr>
            <p:cNvPr id="100" name="Straight Arrow Connector 99"/>
            <p:cNvCxnSpPr>
              <a:endCxn id="101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10" name="Group 101"/>
          <p:cNvGrpSpPr/>
          <p:nvPr/>
        </p:nvGrpSpPr>
        <p:grpSpPr>
          <a:xfrm>
            <a:off x="6826930" y="2113620"/>
            <a:ext cx="352823" cy="798768"/>
            <a:chOff x="5195321" y="2279150"/>
            <a:chExt cx="352823" cy="798768"/>
          </a:xfrm>
        </p:grpSpPr>
        <p:cxnSp>
          <p:nvCxnSpPr>
            <p:cNvPr id="103" name="Straight Arrow Connector 102"/>
            <p:cNvCxnSpPr>
              <a:endCxn id="104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4" name="Oval 103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15" name="Group 104"/>
          <p:cNvGrpSpPr/>
          <p:nvPr/>
        </p:nvGrpSpPr>
        <p:grpSpPr>
          <a:xfrm>
            <a:off x="7520327" y="2124922"/>
            <a:ext cx="352823" cy="798768"/>
            <a:chOff x="5195321" y="2279150"/>
            <a:chExt cx="352823" cy="798768"/>
          </a:xfrm>
        </p:grpSpPr>
        <p:cxnSp>
          <p:nvCxnSpPr>
            <p:cNvPr id="106" name="Straight Arrow Connector 105"/>
            <p:cNvCxnSpPr>
              <a:endCxn id="107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7" name="Oval 106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58" name="Group 104"/>
          <p:cNvGrpSpPr/>
          <p:nvPr/>
        </p:nvGrpSpPr>
        <p:grpSpPr>
          <a:xfrm>
            <a:off x="3029381" y="2089189"/>
            <a:ext cx="352823" cy="798768"/>
            <a:chOff x="5195321" y="2279150"/>
            <a:chExt cx="352823" cy="798768"/>
          </a:xfrm>
        </p:grpSpPr>
        <p:cxnSp>
          <p:nvCxnSpPr>
            <p:cNvPr id="59" name="Straight Arrow Connector 58"/>
            <p:cNvCxnSpPr>
              <a:endCxn id="60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063083" y="4788091"/>
            <a:ext cx="1380074" cy="813166"/>
            <a:chOff x="7192693" y="4814007"/>
            <a:chExt cx="1380074" cy="813166"/>
          </a:xfrm>
        </p:grpSpPr>
        <p:grpSp>
          <p:nvGrpSpPr>
            <p:cNvPr id="53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64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68" name="Straight Arrow Connector 67"/>
                <p:cNvCxnSpPr>
                  <a:endCxn id="69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69" name="Oval 68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65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66" name="Straight Arrow Connector 65"/>
                <p:cNvCxnSpPr>
                  <a:endCxn id="67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67" name="Oval 66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54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55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62" name="Straight Arrow Connector 61"/>
                <p:cNvCxnSpPr>
                  <a:endCxn id="63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63" name="Oval 62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56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57" name="Straight Arrow Connector 56"/>
                <p:cNvCxnSpPr>
                  <a:endCxn id="61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61" name="Oval 60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grpSp>
        <p:nvGrpSpPr>
          <p:cNvPr id="70" name="Group 69"/>
          <p:cNvGrpSpPr/>
          <p:nvPr/>
        </p:nvGrpSpPr>
        <p:grpSpPr>
          <a:xfrm>
            <a:off x="3796911" y="4788091"/>
            <a:ext cx="1380074" cy="813166"/>
            <a:chOff x="7192693" y="4814007"/>
            <a:chExt cx="1380074" cy="813166"/>
          </a:xfrm>
        </p:grpSpPr>
        <p:grpSp>
          <p:nvGrpSpPr>
            <p:cNvPr id="71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80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86" name="Straight Arrow Connector 85"/>
                <p:cNvCxnSpPr>
                  <a:endCxn id="88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88" name="Oval 87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81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84" name="Straight Arrow Connector 83"/>
                <p:cNvCxnSpPr>
                  <a:endCxn id="85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85" name="Oval 84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72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73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78" name="Straight Arrow Connector 77"/>
                <p:cNvCxnSpPr>
                  <a:endCxn id="79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79" name="Oval 78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74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75" name="Straight Arrow Connector 74"/>
                <p:cNvCxnSpPr>
                  <a:endCxn id="77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77" name="Oval 76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grpSp>
        <p:nvGrpSpPr>
          <p:cNvPr id="89" name="Group 88"/>
          <p:cNvGrpSpPr/>
          <p:nvPr/>
        </p:nvGrpSpPr>
        <p:grpSpPr>
          <a:xfrm>
            <a:off x="2160693" y="4784995"/>
            <a:ext cx="1380074" cy="813166"/>
            <a:chOff x="7192693" y="4814007"/>
            <a:chExt cx="1380074" cy="813166"/>
          </a:xfrm>
        </p:grpSpPr>
        <p:grpSp>
          <p:nvGrpSpPr>
            <p:cNvPr id="90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98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08" name="Straight Arrow Connector 107"/>
                <p:cNvCxnSpPr>
                  <a:endCxn id="109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09" name="Oval 108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99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02" name="Straight Arrow Connector 101"/>
                <p:cNvCxnSpPr>
                  <a:endCxn id="105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05" name="Oval 104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91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92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96" name="Straight Arrow Connector 95"/>
                <p:cNvCxnSpPr>
                  <a:endCxn id="97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97" name="Oval 96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93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94" name="Straight Arrow Connector 93"/>
                <p:cNvCxnSpPr>
                  <a:endCxn id="95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95" name="Oval 94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sp>
        <p:nvSpPr>
          <p:cNvPr id="110" name="Left Bracket 109"/>
          <p:cNvSpPr/>
          <p:nvPr/>
        </p:nvSpPr>
        <p:spPr bwMode="auto">
          <a:xfrm>
            <a:off x="4267200" y="1168400"/>
            <a:ext cx="203200" cy="1295400"/>
          </a:xfrm>
          <a:prstGeom prst="leftBracket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11" name="Right Bracket 110"/>
          <p:cNvSpPr/>
          <p:nvPr/>
        </p:nvSpPr>
        <p:spPr bwMode="auto">
          <a:xfrm>
            <a:off x="7721600" y="1168400"/>
            <a:ext cx="203200" cy="1346200"/>
          </a:xfrm>
          <a:prstGeom prst="rightBracket">
            <a:avLst/>
          </a:prstGeom>
          <a:noFill/>
          <a:ln w="762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26933" y="957065"/>
            <a:ext cx="118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dirty="0" smtClean="0">
                <a:latin typeface="+mn-lt"/>
              </a:rPr>
              <a:t>*Fast</a:t>
            </a:r>
            <a:endParaRPr lang="en-US" sz="2400" b="0" dirty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577165" y="966056"/>
            <a:ext cx="2981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+mn-lt"/>
              </a:rPr>
              <a:t>Slow access</a:t>
            </a:r>
            <a:endParaRPr lang="en-US" sz="24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0" grpId="0" animBg="1"/>
      <p:bldP spid="111" grpId="0" animBg="1"/>
      <p:bldP spid="112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Arraylets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Spine in generational spaces</a:t>
            </a:r>
          </a:p>
          <a:p>
            <a:pPr lvl="1"/>
            <a:r>
              <a:rPr lang="en-US" dirty="0" smtClean="0"/>
              <a:t>Spine defines array “age” for timely reclamation </a:t>
            </a:r>
            <a:r>
              <a:rPr lang="en-US" sz="2000" dirty="0" smtClean="0"/>
              <a:t>[Hosking et al. 92]</a:t>
            </a:r>
          </a:p>
          <a:p>
            <a:pPr lvl="1"/>
            <a:r>
              <a:rPr lang="en-US" dirty="0" smtClean="0"/>
              <a:t>Arraylets non-moving</a:t>
            </a:r>
            <a:endParaRPr lang="en-US" dirty="0" smtClean="0"/>
          </a:p>
          <a:p>
            <a:pPr marL="469900" lvl="1" indent="-469900">
              <a:buFont typeface="Wingdings" pitchFamily="-65" charset="2"/>
              <a:buChar char="o"/>
            </a:pPr>
            <a:r>
              <a:rPr lang="en-US" sz="2800" dirty="0" smtClean="0"/>
              <a:t>Space optimizations</a:t>
            </a:r>
            <a:r>
              <a:rPr lang="en-US" dirty="0" smtClean="0"/>
              <a:t> </a:t>
            </a:r>
            <a:r>
              <a:rPr lang="en-US" sz="2000" dirty="0" smtClean="0"/>
              <a:t>[inspired by Chen et al. 03</a:t>
            </a:r>
            <a:r>
              <a:rPr lang="en-US" sz="2000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Lazy allocation</a:t>
            </a:r>
            <a:endParaRPr lang="en-US" sz="2000" dirty="0" smtClean="0"/>
          </a:p>
          <a:p>
            <a:pPr lvl="1"/>
            <a:r>
              <a:rPr lang="en-US" dirty="0" smtClean="0"/>
              <a:t>Zero </a:t>
            </a:r>
            <a:r>
              <a:rPr lang="en-US" dirty="0" smtClean="0"/>
              <a:t>compression</a:t>
            </a:r>
          </a:p>
          <a:p>
            <a:r>
              <a:rPr lang="en-US" dirty="0" smtClean="0"/>
              <a:t>Array copy optimizations</a:t>
            </a:r>
          </a:p>
          <a:p>
            <a:pPr lvl="1"/>
            <a:r>
              <a:rPr lang="en-US" dirty="0" smtClean="0"/>
              <a:t>Time: fast array copy</a:t>
            </a:r>
          </a:p>
          <a:p>
            <a:pPr lvl="1"/>
            <a:r>
              <a:rPr lang="en-US" dirty="0" smtClean="0"/>
              <a:t>Space: arraylet sharing with copy-</a:t>
            </a:r>
            <a:r>
              <a:rPr lang="en-US" dirty="0" smtClean="0"/>
              <a:t>on-write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19" y="250825"/>
            <a:ext cx="8451563" cy="622300"/>
          </a:xfrm>
        </p:spPr>
        <p:txBody>
          <a:bodyPr/>
          <a:lstStyle/>
          <a:p>
            <a:r>
              <a:rPr lang="en-US" dirty="0" smtClean="0"/>
              <a:t>Lazy Allocation &amp; Zero Compression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29B3D-5BE3-8C46-AA4E-E045AE43D42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12310" y="1114803"/>
          <a:ext cx="6438236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4780"/>
                <a:gridCol w="1407438"/>
                <a:gridCol w="1610440"/>
                <a:gridCol w="2005578"/>
              </a:tblGrid>
              <a:tr h="8370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Header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Inlined</a:t>
                      </a:r>
                      <a:endParaRPr lang="en-US" sz="24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FirstN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Pointers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Remaining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Elements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844" y="1081761"/>
            <a:ext cx="124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Array</a:t>
            </a:r>
          </a:p>
          <a:p>
            <a:r>
              <a:rPr lang="en-US" sz="2400" dirty="0" smtClean="0">
                <a:latin typeface="+mn-lt"/>
              </a:rPr>
              <a:t>Spine</a:t>
            </a:r>
            <a:endParaRPr lang="en-US" sz="24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52823" y="3550992"/>
            <a:ext cx="8467756" cy="2351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456177" y="3573593"/>
            <a:ext cx="2852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Arraylet</a:t>
            </a:r>
            <a:r>
              <a:rPr lang="en-US" sz="2400" dirty="0" smtClean="0"/>
              <a:t> Space</a:t>
            </a: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2714" y="4159732"/>
          <a:ext cx="8179130" cy="83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26"/>
                <a:gridCol w="1635826"/>
                <a:gridCol w="1635826"/>
                <a:gridCol w="1635826"/>
                <a:gridCol w="1635826"/>
              </a:tblGrid>
              <a:tr h="837068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...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3548819" y="1808819"/>
            <a:ext cx="352823" cy="657671"/>
            <a:chOff x="3548819" y="1808819"/>
            <a:chExt cx="352823" cy="657671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 rot="5400000">
              <a:off x="3573264" y="1951960"/>
              <a:ext cx="307665" cy="213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Oval 36"/>
            <p:cNvSpPr/>
            <p:nvPr/>
          </p:nvSpPr>
          <p:spPr bwMode="auto">
            <a:xfrm>
              <a:off x="3548819" y="2113742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sp>
        <p:nvSpPr>
          <p:cNvPr id="76" name="Curved Up Arrow 75"/>
          <p:cNvSpPr/>
          <p:nvPr/>
        </p:nvSpPr>
        <p:spPr bwMode="auto">
          <a:xfrm>
            <a:off x="5457004" y="1810776"/>
            <a:ext cx="592743" cy="423297"/>
          </a:xfrm>
          <a:prstGeom prst="curvedUpArrow">
            <a:avLst/>
          </a:prstGeom>
          <a:solidFill>
            <a:srgbClr val="8D3A00"/>
          </a:solidFill>
          <a:ln w="28575" cap="flat" cmpd="sng" algn="ctr">
            <a:solidFill>
              <a:srgbClr val="8D3A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>
            <a:off x="4398529" y="1857804"/>
            <a:ext cx="2752020" cy="235165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2634671" y="1881076"/>
            <a:ext cx="2375165" cy="228158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grpSp>
        <p:nvGrpSpPr>
          <p:cNvPr id="7" name="Group 98"/>
          <p:cNvGrpSpPr/>
          <p:nvPr/>
        </p:nvGrpSpPr>
        <p:grpSpPr>
          <a:xfrm>
            <a:off x="5865200" y="1820122"/>
            <a:ext cx="352823" cy="798768"/>
            <a:chOff x="5195321" y="2279150"/>
            <a:chExt cx="352823" cy="798768"/>
          </a:xfrm>
        </p:grpSpPr>
        <p:cxnSp>
          <p:nvCxnSpPr>
            <p:cNvPr id="100" name="Straight Arrow Connector 99"/>
            <p:cNvCxnSpPr>
              <a:endCxn id="101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1" name="Oval 100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10" name="Group 101"/>
          <p:cNvGrpSpPr/>
          <p:nvPr/>
        </p:nvGrpSpPr>
        <p:grpSpPr>
          <a:xfrm>
            <a:off x="6582117" y="1807906"/>
            <a:ext cx="352823" cy="798768"/>
            <a:chOff x="5195321" y="2279150"/>
            <a:chExt cx="352823" cy="798768"/>
          </a:xfrm>
        </p:grpSpPr>
        <p:cxnSp>
          <p:nvCxnSpPr>
            <p:cNvPr id="103" name="Straight Arrow Connector 102"/>
            <p:cNvCxnSpPr>
              <a:endCxn id="104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4" name="Oval 103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pSp>
        <p:nvGrpSpPr>
          <p:cNvPr id="15" name="Group 104"/>
          <p:cNvGrpSpPr/>
          <p:nvPr/>
        </p:nvGrpSpPr>
        <p:grpSpPr>
          <a:xfrm>
            <a:off x="7275514" y="1819208"/>
            <a:ext cx="352823" cy="798768"/>
            <a:chOff x="5195321" y="2279150"/>
            <a:chExt cx="352823" cy="798768"/>
          </a:xfrm>
        </p:grpSpPr>
        <p:cxnSp>
          <p:nvCxnSpPr>
            <p:cNvPr id="106" name="Straight Arrow Connector 105"/>
            <p:cNvCxnSpPr>
              <a:endCxn id="107" idx="0"/>
            </p:cNvCxnSpPr>
            <p:nvPr/>
          </p:nvCxnSpPr>
          <p:spPr bwMode="auto">
            <a:xfrm rot="5400000">
              <a:off x="5155002" y="2495882"/>
              <a:ext cx="446019" cy="125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7" name="Oval 106"/>
            <p:cNvSpPr/>
            <p:nvPr/>
          </p:nvSpPr>
          <p:spPr bwMode="auto">
            <a:xfrm>
              <a:off x="5195321" y="2725170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1834680" y="2549309"/>
          <a:ext cx="156995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958"/>
              </a:tblGrid>
              <a:tr h="7900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Zero</a:t>
                      </a: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rgbClr val="FFFFFF"/>
                          </a:solidFill>
                        </a:rPr>
                        <a:t>Arraylet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C5500"/>
                    </a:solidFill>
                  </a:tcPr>
                </a:tc>
              </a:tr>
            </a:tbl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2972051" y="1820120"/>
            <a:ext cx="352823" cy="657671"/>
            <a:chOff x="3548819" y="1808819"/>
            <a:chExt cx="352823" cy="657671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rot="5400000">
              <a:off x="3573264" y="1951960"/>
              <a:ext cx="307665" cy="213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3548819" y="2113742"/>
              <a:ext cx="352823" cy="352748"/>
            </a:xfrm>
            <a:prstGeom prst="ellipse">
              <a:avLst/>
            </a:prstGeom>
            <a:solidFill>
              <a:srgbClr val="CC55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65" charset="0"/>
              </a:endParaRPr>
            </a:p>
          </p:txBody>
        </p:sp>
      </p:grpSp>
      <p:cxnSp>
        <p:nvCxnSpPr>
          <p:cNvPr id="72" name="Straight Arrow Connector 71"/>
          <p:cNvCxnSpPr/>
          <p:nvPr/>
        </p:nvCxnSpPr>
        <p:spPr bwMode="auto">
          <a:xfrm rot="10800000" flipV="1">
            <a:off x="3387103" y="1857804"/>
            <a:ext cx="1811159" cy="13874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10800000" flipV="1">
            <a:off x="3387103" y="1856889"/>
            <a:ext cx="1574965" cy="122377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rot="5400000">
            <a:off x="3362282" y="1893016"/>
            <a:ext cx="1141925" cy="10452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D3A00"/>
            </a:solidFill>
            <a:prstDash val="solid"/>
            <a:round/>
            <a:headEnd type="none" w="med" len="med"/>
            <a:tailEnd type="triangle" w="lg" len="sm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7063083" y="4788091"/>
            <a:ext cx="1380074" cy="813166"/>
            <a:chOff x="7192693" y="4814007"/>
            <a:chExt cx="1380074" cy="813166"/>
          </a:xfrm>
        </p:grpSpPr>
        <p:grpSp>
          <p:nvGrpSpPr>
            <p:cNvPr id="59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77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84" name="Straight Arrow Connector 83"/>
                <p:cNvCxnSpPr>
                  <a:endCxn id="85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85" name="Oval 84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78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79" name="Straight Arrow Connector 78"/>
                <p:cNvCxnSpPr>
                  <a:endCxn id="80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80" name="Oval 79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60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62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70" name="Straight Arrow Connector 69"/>
                <p:cNvCxnSpPr>
                  <a:endCxn id="71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71" name="Oval 70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63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64" name="Straight Arrow Connector 63"/>
                <p:cNvCxnSpPr>
                  <a:endCxn id="69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69" name="Oval 68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grpSp>
        <p:nvGrpSpPr>
          <p:cNvPr id="108" name="Group 107"/>
          <p:cNvGrpSpPr/>
          <p:nvPr/>
        </p:nvGrpSpPr>
        <p:grpSpPr>
          <a:xfrm>
            <a:off x="2160693" y="4784995"/>
            <a:ext cx="1380074" cy="813166"/>
            <a:chOff x="7192693" y="4814007"/>
            <a:chExt cx="1380074" cy="813166"/>
          </a:xfrm>
        </p:grpSpPr>
        <p:grpSp>
          <p:nvGrpSpPr>
            <p:cNvPr id="109" name="Group 127"/>
            <p:cNvGrpSpPr/>
            <p:nvPr/>
          </p:nvGrpSpPr>
          <p:grpSpPr>
            <a:xfrm>
              <a:off x="7192693" y="4817103"/>
              <a:ext cx="1046220" cy="810070"/>
              <a:chOff x="7416637" y="4829318"/>
              <a:chExt cx="1046220" cy="810070"/>
            </a:xfrm>
          </p:grpSpPr>
          <p:grpSp>
            <p:nvGrpSpPr>
              <p:cNvPr id="121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29" name="Straight Arrow Connector 128"/>
                <p:cNvCxnSpPr>
                  <a:endCxn id="130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30" name="Oval 129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122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23" name="Straight Arrow Connector 122"/>
                <p:cNvCxnSpPr>
                  <a:endCxn id="128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8" name="Oval 127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  <p:grpSp>
          <p:nvGrpSpPr>
            <p:cNvPr id="110" name="Group 127"/>
            <p:cNvGrpSpPr/>
            <p:nvPr/>
          </p:nvGrpSpPr>
          <p:grpSpPr>
            <a:xfrm>
              <a:off x="7526547" y="4814007"/>
              <a:ext cx="1046220" cy="810070"/>
              <a:chOff x="7416637" y="4829318"/>
              <a:chExt cx="1046220" cy="810070"/>
            </a:xfrm>
          </p:grpSpPr>
          <p:grpSp>
            <p:nvGrpSpPr>
              <p:cNvPr id="111" name="Group 113"/>
              <p:cNvGrpSpPr/>
              <p:nvPr/>
            </p:nvGrpSpPr>
            <p:grpSpPr>
              <a:xfrm>
                <a:off x="7416637" y="4829318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17" name="Straight Arrow Connector 116"/>
                <p:cNvCxnSpPr>
                  <a:endCxn id="120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20" name="Oval 119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  <p:grpSp>
            <p:nvGrpSpPr>
              <p:cNvPr id="112" name="Group 116"/>
              <p:cNvGrpSpPr/>
              <p:nvPr/>
            </p:nvGrpSpPr>
            <p:grpSpPr>
              <a:xfrm>
                <a:off x="8110034" y="4840620"/>
                <a:ext cx="352823" cy="798768"/>
                <a:chOff x="5195321" y="2279150"/>
                <a:chExt cx="352823" cy="798768"/>
              </a:xfrm>
            </p:grpSpPr>
            <p:cxnSp>
              <p:nvCxnSpPr>
                <p:cNvPr id="113" name="Straight Arrow Connector 112"/>
                <p:cNvCxnSpPr>
                  <a:endCxn id="114" idx="0"/>
                </p:cNvCxnSpPr>
                <p:nvPr/>
              </p:nvCxnSpPr>
              <p:spPr bwMode="auto">
                <a:xfrm rot="5400000">
                  <a:off x="5155002" y="2495882"/>
                  <a:ext cx="446019" cy="12556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114" name="Oval 113"/>
                <p:cNvSpPr/>
                <p:nvPr/>
              </p:nvSpPr>
              <p:spPr bwMode="auto">
                <a:xfrm>
                  <a:off x="5195321" y="2725170"/>
                  <a:ext cx="352823" cy="352748"/>
                </a:xfrm>
                <a:prstGeom prst="ellipse">
                  <a:avLst/>
                </a:prstGeom>
                <a:solidFill>
                  <a:srgbClr val="CC55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-65" charset="0"/>
                  </a:endParaRPr>
                </a:p>
              </p:txBody>
            </p:sp>
          </p:grpSp>
        </p:grpSp>
      </p:grpSp>
      <p:sp>
        <p:nvSpPr>
          <p:cNvPr id="75" name="TextBox 74"/>
          <p:cNvSpPr txBox="1"/>
          <p:nvPr/>
        </p:nvSpPr>
        <p:spPr>
          <a:xfrm>
            <a:off x="163880" y="2379653"/>
            <a:ext cx="224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Lazy  allocate</a:t>
            </a:r>
            <a:endParaRPr lang="en-US" b="0" dirty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31370" y="2366752"/>
            <a:ext cx="224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dirty="0" smtClean="0">
                <a:latin typeface="+mn-lt"/>
              </a:rPr>
              <a:t>Zero compress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5" grpId="1"/>
      <p:bldP spid="81" grpId="0"/>
    </p:bldLst>
  </p:timing>
</p:sld>
</file>

<file path=ppt/theme/theme1.xml><?xml version="1.0" encoding="utf-8"?>
<a:theme xmlns:a="http://schemas.openxmlformats.org/drawingml/2006/main" name="UTCS">
  <a:themeElements>
    <a:clrScheme name="UTCS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UTC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UTCS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CS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CS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CS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CS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CS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CS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CS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CS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56168</TotalTime>
  <Words>788</Words>
  <Application>Microsoft Macintosh PowerPoint</Application>
  <PresentationFormat>On-screen Show (4:3)</PresentationFormat>
  <Paragraphs>266</Paragraphs>
  <Slides>15</Slides>
  <Notes>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UTCS</vt:lpstr>
      <vt:lpstr>Worksheet</vt:lpstr>
      <vt:lpstr> Z-Rays: Divide Arrays and Conquer Speed and Flexibility</vt:lpstr>
      <vt:lpstr>Arrays</vt:lpstr>
      <vt:lpstr>Why Discontiguous?</vt:lpstr>
      <vt:lpstr>Z-Rays</vt:lpstr>
      <vt:lpstr>Naïve Discontiguous Arrays</vt:lpstr>
      <vt:lpstr>Access Statistics</vt:lpstr>
      <vt:lpstr>Optimized Discontiguous Arrays</vt:lpstr>
      <vt:lpstr>Flexible Arraylets</vt:lpstr>
      <vt:lpstr>Lazy Allocation &amp; Zero Compression</vt:lpstr>
      <vt:lpstr>Copy &amp; Share Arraylets</vt:lpstr>
      <vt:lpstr>Methodology</vt:lpstr>
      <vt:lpstr>Overall Result</vt:lpstr>
      <vt:lpstr>Time Optimizations</vt:lpstr>
      <vt:lpstr>Space Optimizations</vt:lpstr>
      <vt:lpstr>Z-Ray Takeaways</vt:lpstr>
    </vt:vector>
  </TitlesOfParts>
  <Manager/>
  <Company>Maria Jump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Heap Anomalies in the Wild</dc:title>
  <dc:subject/>
  <dc:creator>Maria Jump</dc:creator>
  <cp:keywords/>
  <dc:description/>
  <cp:lastModifiedBy>Jennifer Sartor</cp:lastModifiedBy>
  <cp:revision>1458</cp:revision>
  <cp:lastPrinted>2009-04-27T20:12:23Z</cp:lastPrinted>
  <dcterms:created xsi:type="dcterms:W3CDTF">2010-06-01T22:23:24Z</dcterms:created>
  <dcterms:modified xsi:type="dcterms:W3CDTF">2010-06-09T21:51:23Z</dcterms:modified>
  <cp:category/>
</cp:coreProperties>
</file>