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notesSlides/notesSlide19.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20.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theme/themeOverride3.xml" ContentType="application/vnd.openxmlformats-officedocument.themeOverride+xml"/>
  <Override PartName="/ppt/notesSlides/notesSlide21.xml" ContentType="application/vnd.openxmlformats-officedocument.presentationml.notesSlide+xml"/>
  <Override PartName="/ppt/charts/chart6.xml" ContentType="application/vnd.openxmlformats-officedocument.drawingml.chart+xml"/>
  <Override PartName="/ppt/theme/themeOverride4.xml" ContentType="application/vnd.openxmlformats-officedocument.themeOverride+xml"/>
  <Override PartName="/ppt/notesSlides/notesSlide22.xml" ContentType="application/vnd.openxmlformats-officedocument.presentationml.notesSlide+xml"/>
  <Override PartName="/ppt/charts/chart7.xml" ContentType="application/vnd.openxmlformats-officedocument.drawingml.chart+xml"/>
  <Override PartName="/ppt/theme/themeOverride5.xml" ContentType="application/vnd.openxmlformats-officedocument.themeOverride+xml"/>
  <Override PartName="/ppt/notesSlides/notesSlide23.xml" ContentType="application/vnd.openxmlformats-officedocument.presentationml.notesSlide+xml"/>
  <Override PartName="/ppt/charts/chart8.xml" ContentType="application/vnd.openxmlformats-officedocument.drawingml.chart+xml"/>
  <Override PartName="/ppt/theme/themeOverride6.xml" ContentType="application/vnd.openxmlformats-officedocument.themeOverride+xml"/>
  <Override PartName="/ppt/notesSlides/notesSlide24.xml" ContentType="application/vnd.openxmlformats-officedocument.presentationml.notesSlide+xml"/>
  <Override PartName="/ppt/charts/chart9.xml" ContentType="application/vnd.openxmlformats-officedocument.drawingml.chart+xml"/>
  <Override PartName="/ppt/notesSlides/notesSlide25.xml" ContentType="application/vnd.openxmlformats-officedocument.presentationml.notesSlide+xml"/>
  <Override PartName="/ppt/charts/chart10.xml" ContentType="application/vnd.openxmlformats-officedocument.drawingml.chart+xml"/>
  <Override PartName="/ppt/theme/themeOverride7.xml" ContentType="application/vnd.openxmlformats-officedocument.themeOverride+xml"/>
  <Override PartName="/ppt/notesSlides/notesSlide26.xml" ContentType="application/vnd.openxmlformats-officedocument.presentationml.notesSlide+xml"/>
  <Override PartName="/ppt/charts/chart11.xml" ContentType="application/vnd.openxmlformats-officedocument.drawingml.chart+xml"/>
  <Override PartName="/ppt/notesSlides/notesSlide27.xml" ContentType="application/vnd.openxmlformats-officedocument.presentationml.notesSlide+xml"/>
  <Override PartName="/ppt/charts/chart12.xml" ContentType="application/vnd.openxmlformats-officedocument.drawingml.chart+xml"/>
  <Override PartName="/ppt/theme/themeOverride8.xml" ContentType="application/vnd.openxmlformats-officedocument.themeOverride+xml"/>
  <Override PartName="/ppt/notesSlides/notesSlide28.xml" ContentType="application/vnd.openxmlformats-officedocument.presentationml.notesSlide+xml"/>
  <Override PartName="/ppt/charts/chart13.xml" ContentType="application/vnd.openxmlformats-officedocument.drawingml.chart+xml"/>
  <Override PartName="/ppt/notesSlides/notesSlide29.xml" ContentType="application/vnd.openxmlformats-officedocument.presentationml.notesSlide+xml"/>
  <Override PartName="/ppt/charts/chart14.xml" ContentType="application/vnd.openxmlformats-officedocument.drawingml.chart+xml"/>
  <Override PartName="/ppt/notesSlides/notesSlide30.xml" ContentType="application/vnd.openxmlformats-officedocument.presentationml.notesSlide+xml"/>
  <Override PartName="/ppt/charts/chart15.xml" ContentType="application/vnd.openxmlformats-officedocument.drawingml.chart+xml"/>
  <Override PartName="/ppt/notesSlides/notesSlide31.xml" ContentType="application/vnd.openxmlformats-officedocument.presentationml.notesSlide+xml"/>
  <Override PartName="/ppt/charts/chart16.xml" ContentType="application/vnd.openxmlformats-officedocument.drawingml.chart+xml"/>
  <Override PartName="/ppt/theme/themeOverride9.xml" ContentType="application/vnd.openxmlformats-officedocument.themeOverr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handoutMasterIdLst>
    <p:handoutMasterId r:id="rId43"/>
  </p:handoutMasterIdLst>
  <p:sldIdLst>
    <p:sldId id="256" r:id="rId2"/>
    <p:sldId id="330" r:id="rId3"/>
    <p:sldId id="328" r:id="rId4"/>
    <p:sldId id="331" r:id="rId5"/>
    <p:sldId id="332" r:id="rId6"/>
    <p:sldId id="284" r:id="rId7"/>
    <p:sldId id="260" r:id="rId8"/>
    <p:sldId id="285" r:id="rId9"/>
    <p:sldId id="259" r:id="rId10"/>
    <p:sldId id="287" r:id="rId11"/>
    <p:sldId id="286" r:id="rId12"/>
    <p:sldId id="263" r:id="rId13"/>
    <p:sldId id="267" r:id="rId14"/>
    <p:sldId id="280" r:id="rId15"/>
    <p:sldId id="316" r:id="rId16"/>
    <p:sldId id="317" r:id="rId17"/>
    <p:sldId id="291" r:id="rId18"/>
    <p:sldId id="325" r:id="rId19"/>
    <p:sldId id="326" r:id="rId20"/>
    <p:sldId id="327" r:id="rId21"/>
    <p:sldId id="320" r:id="rId22"/>
    <p:sldId id="321" r:id="rId23"/>
    <p:sldId id="322" r:id="rId24"/>
    <p:sldId id="323" r:id="rId25"/>
    <p:sldId id="324" r:id="rId26"/>
    <p:sldId id="296" r:id="rId27"/>
    <p:sldId id="318" r:id="rId28"/>
    <p:sldId id="299" r:id="rId29"/>
    <p:sldId id="319" r:id="rId30"/>
    <p:sldId id="298" r:id="rId31"/>
    <p:sldId id="309" r:id="rId32"/>
    <p:sldId id="310" r:id="rId33"/>
    <p:sldId id="275" r:id="rId34"/>
    <p:sldId id="288" r:id="rId35"/>
    <p:sldId id="297" r:id="rId36"/>
    <p:sldId id="290" r:id="rId37"/>
    <p:sldId id="314" r:id="rId38"/>
    <p:sldId id="276" r:id="rId39"/>
    <p:sldId id="270" r:id="rId40"/>
    <p:sldId id="271" r:id="rId41"/>
  </p:sldIdLst>
  <p:sldSz cx="9144000" cy="6858000" type="screen4x3"/>
  <p:notesSz cx="7099300" cy="10234613"/>
  <p:defaultTextStyle>
    <a:defPPr>
      <a:defRPr lang="nl-NL"/>
    </a:defPPr>
    <a:lvl1pPr algn="l" rtl="0" fontAlgn="base">
      <a:spcBef>
        <a:spcPct val="0"/>
      </a:spcBef>
      <a:spcAft>
        <a:spcPct val="0"/>
      </a:spcAft>
      <a:defRPr sz="2800" i="1" kern="1200">
        <a:solidFill>
          <a:srgbClr val="5F5F5F"/>
        </a:solidFill>
        <a:latin typeface="Arial" charset="0"/>
        <a:ea typeface="ＭＳ Ｐゴシック" charset="0"/>
        <a:cs typeface="+mn-cs"/>
      </a:defRPr>
    </a:lvl1pPr>
    <a:lvl2pPr marL="457200" algn="l" rtl="0" fontAlgn="base">
      <a:spcBef>
        <a:spcPct val="0"/>
      </a:spcBef>
      <a:spcAft>
        <a:spcPct val="0"/>
      </a:spcAft>
      <a:defRPr sz="2800" i="1" kern="1200">
        <a:solidFill>
          <a:srgbClr val="5F5F5F"/>
        </a:solidFill>
        <a:latin typeface="Arial" charset="0"/>
        <a:ea typeface="ＭＳ Ｐゴシック" charset="0"/>
        <a:cs typeface="+mn-cs"/>
      </a:defRPr>
    </a:lvl2pPr>
    <a:lvl3pPr marL="914400" algn="l" rtl="0" fontAlgn="base">
      <a:spcBef>
        <a:spcPct val="0"/>
      </a:spcBef>
      <a:spcAft>
        <a:spcPct val="0"/>
      </a:spcAft>
      <a:defRPr sz="2800" i="1" kern="1200">
        <a:solidFill>
          <a:srgbClr val="5F5F5F"/>
        </a:solidFill>
        <a:latin typeface="Arial" charset="0"/>
        <a:ea typeface="ＭＳ Ｐゴシック" charset="0"/>
        <a:cs typeface="+mn-cs"/>
      </a:defRPr>
    </a:lvl3pPr>
    <a:lvl4pPr marL="1371600" algn="l" rtl="0" fontAlgn="base">
      <a:spcBef>
        <a:spcPct val="0"/>
      </a:spcBef>
      <a:spcAft>
        <a:spcPct val="0"/>
      </a:spcAft>
      <a:defRPr sz="2800" i="1" kern="1200">
        <a:solidFill>
          <a:srgbClr val="5F5F5F"/>
        </a:solidFill>
        <a:latin typeface="Arial" charset="0"/>
        <a:ea typeface="ＭＳ Ｐゴシック" charset="0"/>
        <a:cs typeface="+mn-cs"/>
      </a:defRPr>
    </a:lvl4pPr>
    <a:lvl5pPr marL="1828800" algn="l" rtl="0" fontAlgn="base">
      <a:spcBef>
        <a:spcPct val="0"/>
      </a:spcBef>
      <a:spcAft>
        <a:spcPct val="0"/>
      </a:spcAft>
      <a:defRPr sz="2800" i="1" kern="1200">
        <a:solidFill>
          <a:srgbClr val="5F5F5F"/>
        </a:solidFill>
        <a:latin typeface="Arial" charset="0"/>
        <a:ea typeface="ＭＳ Ｐゴシック" charset="0"/>
        <a:cs typeface="+mn-cs"/>
      </a:defRPr>
    </a:lvl5pPr>
    <a:lvl6pPr marL="2286000" algn="l" defTabSz="457200" rtl="0" eaLnBrk="1" latinLnBrk="0" hangingPunct="1">
      <a:defRPr sz="2800" i="1" kern="1200">
        <a:solidFill>
          <a:srgbClr val="5F5F5F"/>
        </a:solidFill>
        <a:latin typeface="Arial" charset="0"/>
        <a:ea typeface="ＭＳ Ｐゴシック" charset="0"/>
        <a:cs typeface="+mn-cs"/>
      </a:defRPr>
    </a:lvl6pPr>
    <a:lvl7pPr marL="2743200" algn="l" defTabSz="457200" rtl="0" eaLnBrk="1" latinLnBrk="0" hangingPunct="1">
      <a:defRPr sz="2800" i="1" kern="1200">
        <a:solidFill>
          <a:srgbClr val="5F5F5F"/>
        </a:solidFill>
        <a:latin typeface="Arial" charset="0"/>
        <a:ea typeface="ＭＳ Ｐゴシック" charset="0"/>
        <a:cs typeface="+mn-cs"/>
      </a:defRPr>
    </a:lvl7pPr>
    <a:lvl8pPr marL="3200400" algn="l" defTabSz="457200" rtl="0" eaLnBrk="1" latinLnBrk="0" hangingPunct="1">
      <a:defRPr sz="2800" i="1" kern="1200">
        <a:solidFill>
          <a:srgbClr val="5F5F5F"/>
        </a:solidFill>
        <a:latin typeface="Arial" charset="0"/>
        <a:ea typeface="ＭＳ Ｐゴシック" charset="0"/>
        <a:cs typeface="+mn-cs"/>
      </a:defRPr>
    </a:lvl8pPr>
    <a:lvl9pPr marL="3657600" algn="l" defTabSz="457200" rtl="0" eaLnBrk="1" latinLnBrk="0" hangingPunct="1">
      <a:defRPr sz="2800" i="1" kern="1200">
        <a:solidFill>
          <a:srgbClr val="5F5F5F"/>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991CE0"/>
    <a:srgbClr val="A24CE0"/>
    <a:srgbClr val="686ADE"/>
    <a:srgbClr val="4E5DDE"/>
    <a:srgbClr val="4FDDE2"/>
    <a:srgbClr val="9E00A1"/>
    <a:srgbClr val="800080"/>
    <a:srgbClr val="F77609"/>
    <a:srgbClr val="E35A01"/>
    <a:srgbClr val="D1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9" d="100"/>
          <a:sy n="99" d="100"/>
        </p:scale>
        <p:origin x="-8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60"/>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bsartor:Documents:research:Ghent-ELIS:erc:GraphsForProposal.xlsx" TargetMode="External"/></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oleObject" Target="Macintosh%20HD:Users:jbsartor:Documents:research:Ghent-ELIS:erc:GraphsForProposal.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jbsartor:Documents:research:Ghent-ELIS:erc:GraphsForProposal.xlsx" TargetMode="External"/></Relationships>
</file>

<file path=ppt/charts/_rels/chart12.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oleObject" Target="Macintosh%20HD:Users:jbsartor:Documents:research:Ghent-ELIS:erc:GraphsForProposal.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jbsartor:Documents:research:Ghent-ELIS:erc:GraphsForProposal.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jbsartor:Documents:research:Ghent-ELIS:erc:GraphsForProposal.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jbsartor:Documents:research:Ghent-ELIS:erc:GraphsForProposal.xlsx" TargetMode="External"/></Relationships>
</file>

<file path=ppt/charts/_rels/chart16.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oleObject" Target="Macintosh%20HD:Users:jbsartor:Documents:research:Ghent-ELIS:erc:GraphsForProposal.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jbsartor:Documents:research:Ghent-ELIS:erc:GraphsForProposal.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Macintosh%20HD:Users:jbsartor:Documents:research:Ghent-ELIS:erc:GraphsForProposa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jbsartor:Documents:research:Ghent-ELIS:erc:GraphsForProposal.xlsx" TargetMode="Externa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Macintosh%20HD:Users:jbsartor:Documents:research:Ghent-ELIS:erc:GraphsForProposal.xlsx" TargetMode="External"/></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Macintosh%20HD:Users:jbsartor:Documents:research:Ghent-ELIS:erc:GraphsForProposal.xlsx" TargetMode="External"/></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oleObject" Target="Macintosh%20HD:Users:jbsartor:Documents:research:Ghent-ELIS:erc:GraphsForProposal.xlsx" TargetMode="External"/></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oleObject" Target="Macintosh%20HD:Users:jbsartor:Documents:research:Ghent-ELIS:erc:GraphsForProposal.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jbsartor:Documents:research:Ghent-ELIS:erc:GraphsForPropos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Sheet4!$C$18</c:f>
              <c:strCache>
                <c:ptCount val="1"/>
                <c:pt idx="0">
                  <c:v>clinvalidate</c:v>
                </c:pt>
              </c:strCache>
            </c:strRef>
          </c:tx>
          <c:invertIfNegative val="0"/>
          <c:cat>
            <c:strRef>
              <c:f>Sheet4!$B$19:$B$31</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Sheet4!$C$19:$C$31</c:f>
              <c:numCache>
                <c:formatCode>General</c:formatCode>
                <c:ptCount val="13"/>
                <c:pt idx="0">
                  <c:v>26.9331</c:v>
                </c:pt>
                <c:pt idx="1">
                  <c:v>66.999</c:v>
                </c:pt>
                <c:pt idx="2">
                  <c:v>20.6646</c:v>
                </c:pt>
                <c:pt idx="3">
                  <c:v>53.6362</c:v>
                </c:pt>
                <c:pt idx="4">
                  <c:v>15.4211</c:v>
                </c:pt>
                <c:pt idx="5">
                  <c:v>57.0234</c:v>
                </c:pt>
                <c:pt idx="6">
                  <c:v>26.4851</c:v>
                </c:pt>
                <c:pt idx="7">
                  <c:v>17.975</c:v>
                </c:pt>
                <c:pt idx="8">
                  <c:v>60.254</c:v>
                </c:pt>
                <c:pt idx="9">
                  <c:v>18.1139</c:v>
                </c:pt>
                <c:pt idx="10">
                  <c:v>64.7052</c:v>
                </c:pt>
                <c:pt idx="12">
                  <c:v>38.9282</c:v>
                </c:pt>
              </c:numCache>
            </c:numRef>
          </c:val>
        </c:ser>
        <c:ser>
          <c:idx val="1"/>
          <c:order val="1"/>
          <c:tx>
            <c:strRef>
              <c:f>Sheet4!$D$18</c:f>
              <c:strCache>
                <c:ptCount val="1"/>
                <c:pt idx="0">
                  <c:v>clundirty</c:v>
                </c:pt>
              </c:strCache>
            </c:strRef>
          </c:tx>
          <c:invertIfNegative val="0"/>
          <c:cat>
            <c:strRef>
              <c:f>Sheet4!$B$19:$B$31</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Sheet4!$D$19:$D$31</c:f>
              <c:numCache>
                <c:formatCode>General</c:formatCode>
                <c:ptCount val="13"/>
                <c:pt idx="0">
                  <c:v>26.9378</c:v>
                </c:pt>
                <c:pt idx="1">
                  <c:v>69.4786</c:v>
                </c:pt>
                <c:pt idx="2">
                  <c:v>20.5087</c:v>
                </c:pt>
                <c:pt idx="3">
                  <c:v>53.6915</c:v>
                </c:pt>
                <c:pt idx="4">
                  <c:v>15.4544</c:v>
                </c:pt>
                <c:pt idx="5">
                  <c:v>61.1667</c:v>
                </c:pt>
                <c:pt idx="6">
                  <c:v>23.3552</c:v>
                </c:pt>
                <c:pt idx="7">
                  <c:v>18.2582</c:v>
                </c:pt>
                <c:pt idx="8">
                  <c:v>60.7978</c:v>
                </c:pt>
                <c:pt idx="9">
                  <c:v>18.1149</c:v>
                </c:pt>
                <c:pt idx="10">
                  <c:v>64.8506</c:v>
                </c:pt>
                <c:pt idx="12">
                  <c:v>39.3286</c:v>
                </c:pt>
              </c:numCache>
            </c:numRef>
          </c:val>
        </c:ser>
        <c:ser>
          <c:idx val="2"/>
          <c:order val="2"/>
          <c:tx>
            <c:strRef>
              <c:f>Sheet4!$E$18</c:f>
              <c:strCache>
                <c:ptCount val="1"/>
                <c:pt idx="0">
                  <c:v>clclean</c:v>
                </c:pt>
              </c:strCache>
            </c:strRef>
          </c:tx>
          <c:spPr>
            <a:solidFill>
              <a:schemeClr val="accent6">
                <a:lumMod val="40000"/>
                <a:lumOff val="60000"/>
              </a:schemeClr>
            </a:solidFill>
          </c:spPr>
          <c:invertIfNegative val="0"/>
          <c:cat>
            <c:strRef>
              <c:f>Sheet4!$B$19:$B$31</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Sheet4!$E$19:$E$31</c:f>
              <c:numCache>
                <c:formatCode>General</c:formatCode>
                <c:ptCount val="13"/>
                <c:pt idx="0">
                  <c:v>26.9201</c:v>
                </c:pt>
                <c:pt idx="1">
                  <c:v>67.1972</c:v>
                </c:pt>
                <c:pt idx="2">
                  <c:v>20.5499</c:v>
                </c:pt>
                <c:pt idx="3">
                  <c:v>53.711</c:v>
                </c:pt>
                <c:pt idx="4">
                  <c:v>15.459</c:v>
                </c:pt>
                <c:pt idx="5">
                  <c:v>56.8854</c:v>
                </c:pt>
                <c:pt idx="6">
                  <c:v>23.6914</c:v>
                </c:pt>
                <c:pt idx="7">
                  <c:v>18.051</c:v>
                </c:pt>
                <c:pt idx="8">
                  <c:v>59.7711</c:v>
                </c:pt>
                <c:pt idx="9">
                  <c:v>18.1507</c:v>
                </c:pt>
                <c:pt idx="10">
                  <c:v>64.6801</c:v>
                </c:pt>
                <c:pt idx="12">
                  <c:v>38.6425</c:v>
                </c:pt>
              </c:numCache>
            </c:numRef>
          </c:val>
        </c:ser>
        <c:ser>
          <c:idx val="3"/>
          <c:order val="3"/>
          <c:tx>
            <c:strRef>
              <c:f>Sheet4!$F$18</c:f>
              <c:strCache>
                <c:ptCount val="1"/>
                <c:pt idx="0">
                  <c:v>clzero</c:v>
                </c:pt>
              </c:strCache>
            </c:strRef>
          </c:tx>
          <c:spPr>
            <a:noFill/>
            <a:ln>
              <a:noFill/>
            </a:ln>
            <a:effectLst/>
          </c:spPr>
          <c:invertIfNegative val="0"/>
          <c:cat>
            <c:strRef>
              <c:f>Sheet4!$B$19:$B$31</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Sheet4!$F$19:$F$31</c:f>
              <c:numCache>
                <c:formatCode>General</c:formatCode>
                <c:ptCount val="13"/>
                <c:pt idx="0">
                  <c:v>100.2648</c:v>
                </c:pt>
                <c:pt idx="1">
                  <c:v>100.0899</c:v>
                </c:pt>
                <c:pt idx="2">
                  <c:v>100.178</c:v>
                </c:pt>
                <c:pt idx="3">
                  <c:v>99.9323</c:v>
                </c:pt>
                <c:pt idx="4">
                  <c:v>100.0677</c:v>
                </c:pt>
                <c:pt idx="5">
                  <c:v>100.1369</c:v>
                </c:pt>
                <c:pt idx="6">
                  <c:v>99.2719</c:v>
                </c:pt>
                <c:pt idx="7">
                  <c:v>99.4901</c:v>
                </c:pt>
                <c:pt idx="8">
                  <c:v>99.8938</c:v>
                </c:pt>
                <c:pt idx="9">
                  <c:v>102.0974</c:v>
                </c:pt>
                <c:pt idx="10">
                  <c:v>99.16249999999998</c:v>
                </c:pt>
                <c:pt idx="12">
                  <c:v>100.0532</c:v>
                </c:pt>
              </c:numCache>
            </c:numRef>
          </c:val>
        </c:ser>
        <c:ser>
          <c:idx val="4"/>
          <c:order val="4"/>
          <c:tx>
            <c:strRef>
              <c:f>Sheet4!$G$18</c:f>
              <c:strCache>
                <c:ptCount val="1"/>
                <c:pt idx="0">
                  <c:v>clclean+clzero</c:v>
                </c:pt>
              </c:strCache>
            </c:strRef>
          </c:tx>
          <c:spPr>
            <a:noFill/>
            <a:ln>
              <a:noFill/>
            </a:ln>
            <a:effectLst/>
          </c:spPr>
          <c:invertIfNegative val="0"/>
          <c:cat>
            <c:strRef>
              <c:f>Sheet4!$B$19:$B$31</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Sheet4!$G$19:$G$31</c:f>
              <c:numCache>
                <c:formatCode>General</c:formatCode>
                <c:ptCount val="13"/>
                <c:pt idx="0">
                  <c:v>27.0634</c:v>
                </c:pt>
                <c:pt idx="1">
                  <c:v>66.803</c:v>
                </c:pt>
                <c:pt idx="2">
                  <c:v>20.5735</c:v>
                </c:pt>
                <c:pt idx="3">
                  <c:v>53.6223</c:v>
                </c:pt>
                <c:pt idx="4">
                  <c:v>15.5161</c:v>
                </c:pt>
                <c:pt idx="5">
                  <c:v>56.939</c:v>
                </c:pt>
                <c:pt idx="6">
                  <c:v>23.2548</c:v>
                </c:pt>
                <c:pt idx="7">
                  <c:v>17.8816</c:v>
                </c:pt>
                <c:pt idx="8">
                  <c:v>59.4807</c:v>
                </c:pt>
                <c:pt idx="9">
                  <c:v>18.1058</c:v>
                </c:pt>
                <c:pt idx="10">
                  <c:v>64.2778</c:v>
                </c:pt>
                <c:pt idx="12">
                  <c:v>38.5016</c:v>
                </c:pt>
              </c:numCache>
            </c:numRef>
          </c:val>
        </c:ser>
        <c:dLbls>
          <c:showLegendKey val="0"/>
          <c:showVal val="0"/>
          <c:showCatName val="0"/>
          <c:showSerName val="0"/>
          <c:showPercent val="0"/>
          <c:showBubbleSize val="0"/>
        </c:dLbls>
        <c:gapWidth val="150"/>
        <c:axId val="2126084824"/>
        <c:axId val="2126087960"/>
      </c:barChart>
      <c:catAx>
        <c:axId val="2126084824"/>
        <c:scaling>
          <c:orientation val="minMax"/>
        </c:scaling>
        <c:delete val="0"/>
        <c:axPos val="b"/>
        <c:majorTickMark val="out"/>
        <c:minorTickMark val="none"/>
        <c:tickLblPos val="nextTo"/>
        <c:txPr>
          <a:bodyPr/>
          <a:lstStyle/>
          <a:p>
            <a:pPr>
              <a:defRPr sz="1600"/>
            </a:pPr>
            <a:endParaRPr lang="en-US"/>
          </a:p>
        </c:txPr>
        <c:crossAx val="2126087960"/>
        <c:crosses val="autoZero"/>
        <c:auto val="1"/>
        <c:lblAlgn val="ctr"/>
        <c:lblOffset val="100"/>
        <c:noMultiLvlLbl val="0"/>
      </c:catAx>
      <c:valAx>
        <c:axId val="2126087960"/>
        <c:scaling>
          <c:orientation val="minMax"/>
        </c:scaling>
        <c:delete val="0"/>
        <c:axPos val="l"/>
        <c:majorGridlines/>
        <c:title>
          <c:tx>
            <c:rich>
              <a:bodyPr rot="-5400000" vert="horz"/>
              <a:lstStyle/>
              <a:p>
                <a:pPr>
                  <a:defRPr sz="2000"/>
                </a:pPr>
                <a:r>
                  <a:rPr lang="en-US" sz="2000"/>
                  <a:t>Writes/Baseline</a:t>
                </a:r>
                <a:r>
                  <a:rPr lang="en-US" sz="2000" baseline="0"/>
                  <a:t> (%)</a:t>
                </a:r>
                <a:endParaRPr lang="en-US" sz="2000"/>
              </a:p>
            </c:rich>
          </c:tx>
          <c:layout/>
          <c:overlay val="0"/>
        </c:title>
        <c:numFmt formatCode="General" sourceLinked="1"/>
        <c:majorTickMark val="out"/>
        <c:minorTickMark val="none"/>
        <c:tickLblPos val="nextTo"/>
        <c:txPr>
          <a:bodyPr/>
          <a:lstStyle/>
          <a:p>
            <a:pPr>
              <a:defRPr sz="1400"/>
            </a:pPr>
            <a:endParaRPr lang="en-US"/>
          </a:p>
        </c:txPr>
        <c:crossAx val="2126084824"/>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Sheet4!$B$104</c:f>
              <c:strCache>
                <c:ptCount val="1"/>
                <c:pt idx="0">
                  <c:v>clinvalidate</c:v>
                </c:pt>
              </c:strCache>
            </c:strRef>
          </c:tx>
          <c:invertIfNegative val="0"/>
          <c:cat>
            <c:strRef>
              <c:f>Sheet4!$G$105</c:f>
              <c:strCache>
                <c:ptCount val="1"/>
                <c:pt idx="0">
                  <c:v>Mean</c:v>
                </c:pt>
              </c:strCache>
            </c:strRef>
          </c:cat>
          <c:val>
            <c:numRef>
              <c:f>Sheet4!$B$105</c:f>
              <c:numCache>
                <c:formatCode>General</c:formatCode>
                <c:ptCount val="1"/>
                <c:pt idx="0">
                  <c:v>19.6797</c:v>
                </c:pt>
              </c:numCache>
            </c:numRef>
          </c:val>
        </c:ser>
        <c:ser>
          <c:idx val="1"/>
          <c:order val="1"/>
          <c:tx>
            <c:strRef>
              <c:f>Sheet4!$C$104</c:f>
              <c:strCache>
                <c:ptCount val="1"/>
                <c:pt idx="0">
                  <c:v>clundirty</c:v>
                </c:pt>
              </c:strCache>
            </c:strRef>
          </c:tx>
          <c:invertIfNegative val="0"/>
          <c:cat>
            <c:strRef>
              <c:f>Sheet4!$G$105</c:f>
              <c:strCache>
                <c:ptCount val="1"/>
                <c:pt idx="0">
                  <c:v>Mean</c:v>
                </c:pt>
              </c:strCache>
            </c:strRef>
          </c:cat>
          <c:val>
            <c:numRef>
              <c:f>Sheet4!$C$105</c:f>
              <c:numCache>
                <c:formatCode>General</c:formatCode>
                <c:ptCount val="1"/>
                <c:pt idx="0">
                  <c:v>31.9582</c:v>
                </c:pt>
              </c:numCache>
            </c:numRef>
          </c:val>
        </c:ser>
        <c:ser>
          <c:idx val="2"/>
          <c:order val="2"/>
          <c:tx>
            <c:strRef>
              <c:f>Sheet4!$D$104</c:f>
              <c:strCache>
                <c:ptCount val="1"/>
                <c:pt idx="0">
                  <c:v>clclean</c:v>
                </c:pt>
              </c:strCache>
            </c:strRef>
          </c:tx>
          <c:spPr>
            <a:solidFill>
              <a:schemeClr val="accent6">
                <a:lumMod val="40000"/>
                <a:lumOff val="60000"/>
              </a:schemeClr>
            </a:solidFill>
          </c:spPr>
          <c:invertIfNegative val="0"/>
          <c:cat>
            <c:strRef>
              <c:f>Sheet4!$G$105</c:f>
              <c:strCache>
                <c:ptCount val="1"/>
                <c:pt idx="0">
                  <c:v>Mean</c:v>
                </c:pt>
              </c:strCache>
            </c:strRef>
          </c:cat>
          <c:val>
            <c:numRef>
              <c:f>Sheet4!$D$105</c:f>
              <c:numCache>
                <c:formatCode>General</c:formatCode>
                <c:ptCount val="1"/>
                <c:pt idx="0">
                  <c:v>50.463</c:v>
                </c:pt>
              </c:numCache>
            </c:numRef>
          </c:val>
        </c:ser>
        <c:ser>
          <c:idx val="3"/>
          <c:order val="3"/>
          <c:tx>
            <c:strRef>
              <c:f>Sheet4!$E$104</c:f>
              <c:strCache>
                <c:ptCount val="1"/>
                <c:pt idx="0">
                  <c:v>clzero</c:v>
                </c:pt>
              </c:strCache>
            </c:strRef>
          </c:tx>
          <c:spPr>
            <a:solidFill>
              <a:srgbClr val="FF0000"/>
            </a:solidFill>
          </c:spPr>
          <c:invertIfNegative val="0"/>
          <c:cat>
            <c:strRef>
              <c:f>Sheet4!$G$105</c:f>
              <c:strCache>
                <c:ptCount val="1"/>
                <c:pt idx="0">
                  <c:v>Mean</c:v>
                </c:pt>
              </c:strCache>
            </c:strRef>
          </c:cat>
          <c:val>
            <c:numRef>
              <c:f>Sheet4!$E$105</c:f>
              <c:numCache>
                <c:formatCode>General</c:formatCode>
                <c:ptCount val="1"/>
                <c:pt idx="0">
                  <c:v>40.7656</c:v>
                </c:pt>
              </c:numCache>
            </c:numRef>
          </c:val>
        </c:ser>
        <c:ser>
          <c:idx val="4"/>
          <c:order val="4"/>
          <c:tx>
            <c:strRef>
              <c:f>Sheet4!$F$104</c:f>
              <c:strCache>
                <c:ptCount val="1"/>
                <c:pt idx="0">
                  <c:v>clclean+clzero</c:v>
                </c:pt>
              </c:strCache>
            </c:strRef>
          </c:tx>
          <c:spPr>
            <a:solidFill>
              <a:srgbClr val="991CE0"/>
            </a:solidFill>
          </c:spPr>
          <c:invertIfNegative val="0"/>
          <c:cat>
            <c:strRef>
              <c:f>Sheet4!$G$105</c:f>
              <c:strCache>
                <c:ptCount val="1"/>
                <c:pt idx="0">
                  <c:v>Mean</c:v>
                </c:pt>
              </c:strCache>
            </c:strRef>
          </c:cat>
          <c:val>
            <c:numRef>
              <c:f>Sheet4!$F$105</c:f>
              <c:numCache>
                <c:formatCode>General</c:formatCode>
                <c:ptCount val="1"/>
                <c:pt idx="0">
                  <c:v>73.4453</c:v>
                </c:pt>
              </c:numCache>
            </c:numRef>
          </c:val>
        </c:ser>
        <c:dLbls>
          <c:showLegendKey val="0"/>
          <c:showVal val="0"/>
          <c:showCatName val="0"/>
          <c:showSerName val="0"/>
          <c:showPercent val="0"/>
          <c:showBubbleSize val="0"/>
        </c:dLbls>
        <c:gapWidth val="150"/>
        <c:axId val="2127820344"/>
        <c:axId val="2127817240"/>
      </c:barChart>
      <c:catAx>
        <c:axId val="2127820344"/>
        <c:scaling>
          <c:orientation val="minMax"/>
        </c:scaling>
        <c:delete val="0"/>
        <c:axPos val="b"/>
        <c:majorTickMark val="out"/>
        <c:minorTickMark val="none"/>
        <c:tickLblPos val="nextTo"/>
        <c:txPr>
          <a:bodyPr/>
          <a:lstStyle/>
          <a:p>
            <a:pPr>
              <a:defRPr sz="1600"/>
            </a:pPr>
            <a:endParaRPr lang="en-US"/>
          </a:p>
        </c:txPr>
        <c:crossAx val="2127817240"/>
        <c:crosses val="autoZero"/>
        <c:auto val="1"/>
        <c:lblAlgn val="ctr"/>
        <c:lblOffset val="100"/>
        <c:noMultiLvlLbl val="0"/>
      </c:catAx>
      <c:valAx>
        <c:axId val="2127817240"/>
        <c:scaling>
          <c:orientation val="minMax"/>
        </c:scaling>
        <c:delete val="0"/>
        <c:axPos val="l"/>
        <c:majorGridlines/>
        <c:title>
          <c:tx>
            <c:rich>
              <a:bodyPr rot="-5400000" vert="horz"/>
              <a:lstStyle/>
              <a:p>
                <a:pPr>
                  <a:defRPr sz="2000"/>
                </a:pPr>
                <a:r>
                  <a:rPr lang="en-US" sz="2000"/>
                  <a:t>Energy</a:t>
                </a:r>
                <a:r>
                  <a:rPr lang="en-US" sz="2000" baseline="0"/>
                  <a:t> Reduction (%)</a:t>
                </a:r>
                <a:endParaRPr lang="en-US" sz="2000"/>
              </a:p>
            </c:rich>
          </c:tx>
          <c:layout/>
          <c:overlay val="0"/>
        </c:title>
        <c:numFmt formatCode="General" sourceLinked="1"/>
        <c:majorTickMark val="out"/>
        <c:minorTickMark val="none"/>
        <c:tickLblPos val="nextTo"/>
        <c:txPr>
          <a:bodyPr/>
          <a:lstStyle/>
          <a:p>
            <a:pPr>
              <a:defRPr sz="1400"/>
            </a:pPr>
            <a:endParaRPr lang="en-US"/>
          </a:p>
        </c:txPr>
        <c:crossAx val="2127820344"/>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Sheet4!$B$156</c:f>
              <c:strCache>
                <c:ptCount val="1"/>
                <c:pt idx="0">
                  <c:v>clinvalidate</c:v>
                </c:pt>
              </c:strCache>
            </c:strRef>
          </c:tx>
          <c:invertIfNegative val="0"/>
          <c:dPt>
            <c:idx val="0"/>
            <c:invertIfNegative val="0"/>
            <c:bubble3D val="0"/>
            <c:spPr>
              <a:noFill/>
              <a:ln>
                <a:noFill/>
              </a:ln>
              <a:effectLst/>
            </c:spPr>
          </c:dPt>
          <c:dPt>
            <c:idx val="2"/>
            <c:invertIfNegative val="0"/>
            <c:bubble3D val="0"/>
            <c:spPr>
              <a:noFill/>
              <a:ln>
                <a:noFill/>
              </a:ln>
              <a:effectLst/>
            </c:spPr>
          </c:dPt>
          <c:cat>
            <c:strRef>
              <c:f>Sheet4!$A$157:$A$159</c:f>
              <c:strCache>
                <c:ptCount val="3"/>
                <c:pt idx="0">
                  <c:v>4M</c:v>
                </c:pt>
                <c:pt idx="1">
                  <c:v>8M</c:v>
                </c:pt>
                <c:pt idx="2">
                  <c:v>16M</c:v>
                </c:pt>
              </c:strCache>
            </c:strRef>
          </c:cat>
          <c:val>
            <c:numRef>
              <c:f>Sheet4!$B$157:$B$159</c:f>
              <c:numCache>
                <c:formatCode>General</c:formatCode>
                <c:ptCount val="3"/>
                <c:pt idx="0">
                  <c:v>-22.054</c:v>
                </c:pt>
                <c:pt idx="1">
                  <c:v>4.027699999999999</c:v>
                </c:pt>
                <c:pt idx="2">
                  <c:v>4.8983</c:v>
                </c:pt>
              </c:numCache>
            </c:numRef>
          </c:val>
        </c:ser>
        <c:ser>
          <c:idx val="1"/>
          <c:order val="1"/>
          <c:tx>
            <c:strRef>
              <c:f>Sheet4!$C$156</c:f>
              <c:strCache>
                <c:ptCount val="1"/>
                <c:pt idx="0">
                  <c:v>clundirty</c:v>
                </c:pt>
              </c:strCache>
            </c:strRef>
          </c:tx>
          <c:invertIfNegative val="0"/>
          <c:dPt>
            <c:idx val="0"/>
            <c:invertIfNegative val="0"/>
            <c:bubble3D val="0"/>
            <c:spPr>
              <a:noFill/>
              <a:ln>
                <a:noFill/>
              </a:ln>
              <a:effectLst/>
            </c:spPr>
          </c:dPt>
          <c:dPt>
            <c:idx val="2"/>
            <c:invertIfNegative val="0"/>
            <c:bubble3D val="0"/>
            <c:spPr>
              <a:noFill/>
              <a:ln>
                <a:noFill/>
              </a:ln>
              <a:effectLst/>
            </c:spPr>
          </c:dPt>
          <c:cat>
            <c:strRef>
              <c:f>Sheet4!$A$157:$A$159</c:f>
              <c:strCache>
                <c:ptCount val="3"/>
                <c:pt idx="0">
                  <c:v>4M</c:v>
                </c:pt>
                <c:pt idx="1">
                  <c:v>8M</c:v>
                </c:pt>
                <c:pt idx="2">
                  <c:v>16M</c:v>
                </c:pt>
              </c:strCache>
            </c:strRef>
          </c:cat>
          <c:val>
            <c:numRef>
              <c:f>Sheet4!$C$157:$C$159</c:f>
              <c:numCache>
                <c:formatCode>General</c:formatCode>
                <c:ptCount val="3"/>
                <c:pt idx="0">
                  <c:v>0.2343</c:v>
                </c:pt>
                <c:pt idx="1">
                  <c:v>8.8987</c:v>
                </c:pt>
                <c:pt idx="2">
                  <c:v>5.2864</c:v>
                </c:pt>
              </c:numCache>
            </c:numRef>
          </c:val>
        </c:ser>
        <c:ser>
          <c:idx val="2"/>
          <c:order val="2"/>
          <c:tx>
            <c:strRef>
              <c:f>Sheet4!$D$156</c:f>
              <c:strCache>
                <c:ptCount val="1"/>
                <c:pt idx="0">
                  <c:v>clclean</c:v>
                </c:pt>
              </c:strCache>
            </c:strRef>
          </c:tx>
          <c:spPr>
            <a:solidFill>
              <a:schemeClr val="accent6">
                <a:lumMod val="40000"/>
                <a:lumOff val="60000"/>
              </a:schemeClr>
            </a:solidFill>
          </c:spPr>
          <c:invertIfNegative val="0"/>
          <c:dPt>
            <c:idx val="0"/>
            <c:invertIfNegative val="0"/>
            <c:bubble3D val="0"/>
            <c:spPr>
              <a:noFill/>
              <a:ln>
                <a:noFill/>
              </a:ln>
              <a:effectLst/>
            </c:spPr>
          </c:dPt>
          <c:dPt>
            <c:idx val="2"/>
            <c:invertIfNegative val="0"/>
            <c:bubble3D val="0"/>
            <c:spPr>
              <a:noFill/>
              <a:ln>
                <a:noFill/>
              </a:ln>
              <a:effectLst/>
            </c:spPr>
          </c:dPt>
          <c:cat>
            <c:strRef>
              <c:f>Sheet4!$A$157:$A$159</c:f>
              <c:strCache>
                <c:ptCount val="3"/>
                <c:pt idx="0">
                  <c:v>4M</c:v>
                </c:pt>
                <c:pt idx="1">
                  <c:v>8M</c:v>
                </c:pt>
                <c:pt idx="2">
                  <c:v>16M</c:v>
                </c:pt>
              </c:strCache>
            </c:strRef>
          </c:cat>
          <c:val>
            <c:numRef>
              <c:f>Sheet4!$D$157:$D$159</c:f>
              <c:numCache>
                <c:formatCode>General</c:formatCode>
                <c:ptCount val="3"/>
                <c:pt idx="0">
                  <c:v>0.2425</c:v>
                </c:pt>
                <c:pt idx="1">
                  <c:v>14.1198</c:v>
                </c:pt>
                <c:pt idx="2">
                  <c:v>7.0404</c:v>
                </c:pt>
              </c:numCache>
            </c:numRef>
          </c:val>
        </c:ser>
        <c:ser>
          <c:idx val="3"/>
          <c:order val="3"/>
          <c:tx>
            <c:strRef>
              <c:f>Sheet4!$E$156</c:f>
              <c:strCache>
                <c:ptCount val="1"/>
                <c:pt idx="0">
                  <c:v>clzero</c:v>
                </c:pt>
              </c:strCache>
            </c:strRef>
          </c:tx>
          <c:spPr>
            <a:solidFill>
              <a:srgbClr val="FF0000"/>
            </a:solidFill>
          </c:spPr>
          <c:invertIfNegative val="0"/>
          <c:dPt>
            <c:idx val="0"/>
            <c:invertIfNegative val="0"/>
            <c:bubble3D val="0"/>
            <c:spPr>
              <a:noFill/>
              <a:ln>
                <a:noFill/>
              </a:ln>
              <a:effectLst/>
            </c:spPr>
          </c:dPt>
          <c:dPt>
            <c:idx val="2"/>
            <c:invertIfNegative val="0"/>
            <c:bubble3D val="0"/>
            <c:spPr>
              <a:noFill/>
              <a:ln>
                <a:noFill/>
              </a:ln>
              <a:effectLst/>
            </c:spPr>
          </c:dPt>
          <c:cat>
            <c:strRef>
              <c:f>Sheet4!$A$157:$A$159</c:f>
              <c:strCache>
                <c:ptCount val="3"/>
                <c:pt idx="0">
                  <c:v>4M</c:v>
                </c:pt>
                <c:pt idx="1">
                  <c:v>8M</c:v>
                </c:pt>
                <c:pt idx="2">
                  <c:v>16M</c:v>
                </c:pt>
              </c:strCache>
            </c:strRef>
          </c:cat>
          <c:val>
            <c:numRef>
              <c:f>Sheet4!$E$157:$E$159</c:f>
              <c:numCache>
                <c:formatCode>General</c:formatCode>
                <c:ptCount val="3"/>
                <c:pt idx="0">
                  <c:v>3.395399999999999</c:v>
                </c:pt>
                <c:pt idx="1">
                  <c:v>12.3345</c:v>
                </c:pt>
                <c:pt idx="2">
                  <c:v>13.3585</c:v>
                </c:pt>
              </c:numCache>
            </c:numRef>
          </c:val>
        </c:ser>
        <c:ser>
          <c:idx val="4"/>
          <c:order val="4"/>
          <c:tx>
            <c:strRef>
              <c:f>Sheet4!$F$156</c:f>
              <c:strCache>
                <c:ptCount val="1"/>
                <c:pt idx="0">
                  <c:v>clclean+clzero</c:v>
                </c:pt>
              </c:strCache>
            </c:strRef>
          </c:tx>
          <c:spPr>
            <a:solidFill>
              <a:srgbClr val="991CE0"/>
            </a:solidFill>
          </c:spPr>
          <c:invertIfNegative val="0"/>
          <c:dPt>
            <c:idx val="0"/>
            <c:invertIfNegative val="0"/>
            <c:bubble3D val="0"/>
            <c:spPr>
              <a:noFill/>
              <a:ln>
                <a:noFill/>
              </a:ln>
              <a:effectLst/>
            </c:spPr>
          </c:dPt>
          <c:dPt>
            <c:idx val="2"/>
            <c:invertIfNegative val="0"/>
            <c:bubble3D val="0"/>
            <c:spPr>
              <a:noFill/>
              <a:ln>
                <a:noFill/>
              </a:ln>
              <a:effectLst/>
            </c:spPr>
          </c:dPt>
          <c:cat>
            <c:strRef>
              <c:f>Sheet4!$A$157:$A$159</c:f>
              <c:strCache>
                <c:ptCount val="3"/>
                <c:pt idx="0">
                  <c:v>4M</c:v>
                </c:pt>
                <c:pt idx="1">
                  <c:v>8M</c:v>
                </c:pt>
                <c:pt idx="2">
                  <c:v>16M</c:v>
                </c:pt>
              </c:strCache>
            </c:strRef>
          </c:cat>
          <c:val>
            <c:numRef>
              <c:f>Sheet4!$F$157:$F$159</c:f>
              <c:numCache>
                <c:formatCode>General</c:formatCode>
                <c:ptCount val="3"/>
                <c:pt idx="0">
                  <c:v>3.0885</c:v>
                </c:pt>
                <c:pt idx="1">
                  <c:v>20.2964</c:v>
                </c:pt>
                <c:pt idx="2">
                  <c:v>19.1664</c:v>
                </c:pt>
              </c:numCache>
            </c:numRef>
          </c:val>
        </c:ser>
        <c:dLbls>
          <c:showLegendKey val="0"/>
          <c:showVal val="0"/>
          <c:showCatName val="0"/>
          <c:showSerName val="0"/>
          <c:showPercent val="0"/>
          <c:showBubbleSize val="0"/>
        </c:dLbls>
        <c:gapWidth val="150"/>
        <c:axId val="-2130301848"/>
        <c:axId val="-2130298840"/>
      </c:barChart>
      <c:catAx>
        <c:axId val="-2130301848"/>
        <c:scaling>
          <c:orientation val="minMax"/>
        </c:scaling>
        <c:delete val="0"/>
        <c:axPos val="b"/>
        <c:majorTickMark val="out"/>
        <c:minorTickMark val="none"/>
        <c:tickLblPos val="nextTo"/>
        <c:txPr>
          <a:bodyPr/>
          <a:lstStyle/>
          <a:p>
            <a:pPr>
              <a:defRPr sz="1600"/>
            </a:pPr>
            <a:endParaRPr lang="en-US"/>
          </a:p>
        </c:txPr>
        <c:crossAx val="-2130298840"/>
        <c:crosses val="autoZero"/>
        <c:auto val="1"/>
        <c:lblAlgn val="ctr"/>
        <c:lblOffset val="100"/>
        <c:noMultiLvlLbl val="0"/>
      </c:catAx>
      <c:valAx>
        <c:axId val="-2130298840"/>
        <c:scaling>
          <c:orientation val="minMax"/>
          <c:min val="-5.0"/>
        </c:scaling>
        <c:delete val="0"/>
        <c:axPos val="l"/>
        <c:majorGridlines/>
        <c:title>
          <c:tx>
            <c:rich>
              <a:bodyPr rot="-5400000" vert="horz"/>
              <a:lstStyle/>
              <a:p>
                <a:pPr>
                  <a:defRPr sz="2000"/>
                </a:pPr>
                <a:r>
                  <a:rPr lang="en-US" sz="2000"/>
                  <a:t>Energy Reduction (%)</a:t>
                </a:r>
              </a:p>
            </c:rich>
          </c:tx>
          <c:layout/>
          <c:overlay val="0"/>
        </c:title>
        <c:numFmt formatCode="General" sourceLinked="1"/>
        <c:majorTickMark val="out"/>
        <c:minorTickMark val="none"/>
        <c:tickLblPos val="nextTo"/>
        <c:txPr>
          <a:bodyPr/>
          <a:lstStyle/>
          <a:p>
            <a:pPr>
              <a:defRPr sz="1400"/>
            </a:pPr>
            <a:endParaRPr lang="en-US"/>
          </a:p>
        </c:txPr>
        <c:crossAx val="-2130301848"/>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Sheet4!$B$156</c:f>
              <c:strCache>
                <c:ptCount val="1"/>
                <c:pt idx="0">
                  <c:v>clinvalidate</c:v>
                </c:pt>
              </c:strCache>
            </c:strRef>
          </c:tx>
          <c:invertIfNegative val="0"/>
          <c:cat>
            <c:strRef>
              <c:f>Sheet4!$A$157:$A$159</c:f>
              <c:strCache>
                <c:ptCount val="3"/>
                <c:pt idx="0">
                  <c:v>4M</c:v>
                </c:pt>
                <c:pt idx="1">
                  <c:v>8M</c:v>
                </c:pt>
                <c:pt idx="2">
                  <c:v>16M</c:v>
                </c:pt>
              </c:strCache>
            </c:strRef>
          </c:cat>
          <c:val>
            <c:numRef>
              <c:f>Sheet4!$B$157:$B$159</c:f>
              <c:numCache>
                <c:formatCode>General</c:formatCode>
                <c:ptCount val="3"/>
                <c:pt idx="0">
                  <c:v>-22.054</c:v>
                </c:pt>
                <c:pt idx="1">
                  <c:v>4.027699999999998</c:v>
                </c:pt>
                <c:pt idx="2">
                  <c:v>4.8983</c:v>
                </c:pt>
              </c:numCache>
            </c:numRef>
          </c:val>
        </c:ser>
        <c:ser>
          <c:idx val="1"/>
          <c:order val="1"/>
          <c:tx>
            <c:strRef>
              <c:f>Sheet4!$C$156</c:f>
              <c:strCache>
                <c:ptCount val="1"/>
                <c:pt idx="0">
                  <c:v>clundirty</c:v>
                </c:pt>
              </c:strCache>
            </c:strRef>
          </c:tx>
          <c:invertIfNegative val="0"/>
          <c:cat>
            <c:strRef>
              <c:f>Sheet4!$A$157:$A$159</c:f>
              <c:strCache>
                <c:ptCount val="3"/>
                <c:pt idx="0">
                  <c:v>4M</c:v>
                </c:pt>
                <c:pt idx="1">
                  <c:v>8M</c:v>
                </c:pt>
                <c:pt idx="2">
                  <c:v>16M</c:v>
                </c:pt>
              </c:strCache>
            </c:strRef>
          </c:cat>
          <c:val>
            <c:numRef>
              <c:f>Sheet4!$C$157:$C$159</c:f>
              <c:numCache>
                <c:formatCode>General</c:formatCode>
                <c:ptCount val="3"/>
                <c:pt idx="0">
                  <c:v>0.2343</c:v>
                </c:pt>
                <c:pt idx="1">
                  <c:v>8.8987</c:v>
                </c:pt>
                <c:pt idx="2">
                  <c:v>5.2864</c:v>
                </c:pt>
              </c:numCache>
            </c:numRef>
          </c:val>
        </c:ser>
        <c:ser>
          <c:idx val="2"/>
          <c:order val="2"/>
          <c:tx>
            <c:strRef>
              <c:f>Sheet4!$D$156</c:f>
              <c:strCache>
                <c:ptCount val="1"/>
                <c:pt idx="0">
                  <c:v>clclean</c:v>
                </c:pt>
              </c:strCache>
            </c:strRef>
          </c:tx>
          <c:spPr>
            <a:solidFill>
              <a:schemeClr val="accent6">
                <a:lumMod val="40000"/>
                <a:lumOff val="60000"/>
              </a:schemeClr>
            </a:solidFill>
          </c:spPr>
          <c:invertIfNegative val="0"/>
          <c:cat>
            <c:strRef>
              <c:f>Sheet4!$A$157:$A$159</c:f>
              <c:strCache>
                <c:ptCount val="3"/>
                <c:pt idx="0">
                  <c:v>4M</c:v>
                </c:pt>
                <c:pt idx="1">
                  <c:v>8M</c:v>
                </c:pt>
                <c:pt idx="2">
                  <c:v>16M</c:v>
                </c:pt>
              </c:strCache>
            </c:strRef>
          </c:cat>
          <c:val>
            <c:numRef>
              <c:f>Sheet4!$D$157:$D$159</c:f>
              <c:numCache>
                <c:formatCode>General</c:formatCode>
                <c:ptCount val="3"/>
                <c:pt idx="0">
                  <c:v>0.2425</c:v>
                </c:pt>
                <c:pt idx="1">
                  <c:v>14.1198</c:v>
                </c:pt>
                <c:pt idx="2">
                  <c:v>7.0404</c:v>
                </c:pt>
              </c:numCache>
            </c:numRef>
          </c:val>
        </c:ser>
        <c:ser>
          <c:idx val="3"/>
          <c:order val="3"/>
          <c:tx>
            <c:strRef>
              <c:f>Sheet4!$E$156</c:f>
              <c:strCache>
                <c:ptCount val="1"/>
                <c:pt idx="0">
                  <c:v>clzero</c:v>
                </c:pt>
              </c:strCache>
            </c:strRef>
          </c:tx>
          <c:spPr>
            <a:solidFill>
              <a:srgbClr val="FF0000"/>
            </a:solidFill>
          </c:spPr>
          <c:invertIfNegative val="0"/>
          <c:cat>
            <c:strRef>
              <c:f>Sheet4!$A$157:$A$159</c:f>
              <c:strCache>
                <c:ptCount val="3"/>
                <c:pt idx="0">
                  <c:v>4M</c:v>
                </c:pt>
                <c:pt idx="1">
                  <c:v>8M</c:v>
                </c:pt>
                <c:pt idx="2">
                  <c:v>16M</c:v>
                </c:pt>
              </c:strCache>
            </c:strRef>
          </c:cat>
          <c:val>
            <c:numRef>
              <c:f>Sheet4!$E$157:$E$159</c:f>
              <c:numCache>
                <c:formatCode>General</c:formatCode>
                <c:ptCount val="3"/>
                <c:pt idx="0">
                  <c:v>3.395399999999999</c:v>
                </c:pt>
                <c:pt idx="1">
                  <c:v>12.3345</c:v>
                </c:pt>
                <c:pt idx="2">
                  <c:v>13.3585</c:v>
                </c:pt>
              </c:numCache>
            </c:numRef>
          </c:val>
        </c:ser>
        <c:ser>
          <c:idx val="4"/>
          <c:order val="4"/>
          <c:tx>
            <c:strRef>
              <c:f>Sheet4!$F$156</c:f>
              <c:strCache>
                <c:ptCount val="1"/>
                <c:pt idx="0">
                  <c:v>clclean+clzero</c:v>
                </c:pt>
              </c:strCache>
            </c:strRef>
          </c:tx>
          <c:spPr>
            <a:solidFill>
              <a:srgbClr val="991CE0"/>
            </a:solidFill>
          </c:spPr>
          <c:invertIfNegative val="0"/>
          <c:cat>
            <c:strRef>
              <c:f>Sheet4!$A$157:$A$159</c:f>
              <c:strCache>
                <c:ptCount val="3"/>
                <c:pt idx="0">
                  <c:v>4M</c:v>
                </c:pt>
                <c:pt idx="1">
                  <c:v>8M</c:v>
                </c:pt>
                <c:pt idx="2">
                  <c:v>16M</c:v>
                </c:pt>
              </c:strCache>
            </c:strRef>
          </c:cat>
          <c:val>
            <c:numRef>
              <c:f>Sheet4!$F$157:$F$159</c:f>
              <c:numCache>
                <c:formatCode>General</c:formatCode>
                <c:ptCount val="3"/>
                <c:pt idx="0">
                  <c:v>3.0885</c:v>
                </c:pt>
                <c:pt idx="1">
                  <c:v>20.2964</c:v>
                </c:pt>
                <c:pt idx="2">
                  <c:v>19.1664</c:v>
                </c:pt>
              </c:numCache>
            </c:numRef>
          </c:val>
        </c:ser>
        <c:dLbls>
          <c:showLegendKey val="0"/>
          <c:showVal val="0"/>
          <c:showCatName val="0"/>
          <c:showSerName val="0"/>
          <c:showPercent val="0"/>
          <c:showBubbleSize val="0"/>
        </c:dLbls>
        <c:gapWidth val="150"/>
        <c:axId val="-2135653224"/>
        <c:axId val="-2135650136"/>
      </c:barChart>
      <c:catAx>
        <c:axId val="-2135653224"/>
        <c:scaling>
          <c:orientation val="minMax"/>
        </c:scaling>
        <c:delete val="0"/>
        <c:axPos val="b"/>
        <c:majorTickMark val="out"/>
        <c:minorTickMark val="none"/>
        <c:tickLblPos val="nextTo"/>
        <c:txPr>
          <a:bodyPr/>
          <a:lstStyle/>
          <a:p>
            <a:pPr>
              <a:defRPr sz="1600"/>
            </a:pPr>
            <a:endParaRPr lang="en-US"/>
          </a:p>
        </c:txPr>
        <c:crossAx val="-2135650136"/>
        <c:crosses val="autoZero"/>
        <c:auto val="1"/>
        <c:lblAlgn val="ctr"/>
        <c:lblOffset val="100"/>
        <c:noMultiLvlLbl val="0"/>
      </c:catAx>
      <c:valAx>
        <c:axId val="-2135650136"/>
        <c:scaling>
          <c:orientation val="minMax"/>
          <c:min val="-5.0"/>
        </c:scaling>
        <c:delete val="0"/>
        <c:axPos val="l"/>
        <c:majorGridlines/>
        <c:title>
          <c:tx>
            <c:rich>
              <a:bodyPr rot="-5400000" vert="horz"/>
              <a:lstStyle/>
              <a:p>
                <a:pPr>
                  <a:defRPr sz="2000"/>
                </a:pPr>
                <a:r>
                  <a:rPr lang="en-US" sz="2000"/>
                  <a:t>Energy Reduction (%)</a:t>
                </a:r>
              </a:p>
            </c:rich>
          </c:tx>
          <c:layout/>
          <c:overlay val="0"/>
        </c:title>
        <c:numFmt formatCode="General" sourceLinked="1"/>
        <c:majorTickMark val="out"/>
        <c:minorTickMark val="none"/>
        <c:tickLblPos val="nextTo"/>
        <c:txPr>
          <a:bodyPr/>
          <a:lstStyle/>
          <a:p>
            <a:pPr>
              <a:defRPr sz="1400"/>
            </a:pPr>
            <a:endParaRPr lang="en-US"/>
          </a:p>
        </c:txPr>
        <c:crossAx val="-2135653224"/>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Sheet4!$B$144</c:f>
              <c:strCache>
                <c:ptCount val="1"/>
                <c:pt idx="0">
                  <c:v>clinvalidate</c:v>
                </c:pt>
              </c:strCache>
            </c:strRef>
          </c:tx>
          <c:invertIfNegative val="0"/>
          <c:cat>
            <c:strRef>
              <c:f>Sheet4!$A$145:$A$147</c:f>
              <c:strCache>
                <c:ptCount val="3"/>
                <c:pt idx="0">
                  <c:v>4M</c:v>
                </c:pt>
                <c:pt idx="1">
                  <c:v>8M</c:v>
                </c:pt>
                <c:pt idx="2">
                  <c:v>16M</c:v>
                </c:pt>
              </c:strCache>
            </c:strRef>
          </c:cat>
          <c:val>
            <c:numRef>
              <c:f>Sheet4!$B$145:$B$147</c:f>
              <c:numCache>
                <c:formatCode>General</c:formatCode>
                <c:ptCount val="3"/>
                <c:pt idx="0">
                  <c:v>-1420.1563</c:v>
                </c:pt>
                <c:pt idx="1">
                  <c:v>15.378</c:v>
                </c:pt>
                <c:pt idx="2">
                  <c:v>14.2701</c:v>
                </c:pt>
              </c:numCache>
            </c:numRef>
          </c:val>
        </c:ser>
        <c:ser>
          <c:idx val="1"/>
          <c:order val="1"/>
          <c:tx>
            <c:strRef>
              <c:f>Sheet4!$C$144</c:f>
              <c:strCache>
                <c:ptCount val="1"/>
                <c:pt idx="0">
                  <c:v>clundirty</c:v>
                </c:pt>
              </c:strCache>
            </c:strRef>
          </c:tx>
          <c:invertIfNegative val="0"/>
          <c:cat>
            <c:strRef>
              <c:f>Sheet4!$A$145:$A$147</c:f>
              <c:strCache>
                <c:ptCount val="3"/>
                <c:pt idx="0">
                  <c:v>4M</c:v>
                </c:pt>
                <c:pt idx="1">
                  <c:v>8M</c:v>
                </c:pt>
                <c:pt idx="2">
                  <c:v>16M</c:v>
                </c:pt>
              </c:strCache>
            </c:strRef>
          </c:cat>
          <c:val>
            <c:numRef>
              <c:f>Sheet4!$C$145:$C$147</c:f>
              <c:numCache>
                <c:formatCode>General</c:formatCode>
                <c:ptCount val="3"/>
                <c:pt idx="0">
                  <c:v>2.9063</c:v>
                </c:pt>
                <c:pt idx="1">
                  <c:v>28.9852</c:v>
                </c:pt>
                <c:pt idx="2">
                  <c:v>15.7475</c:v>
                </c:pt>
              </c:numCache>
            </c:numRef>
          </c:val>
        </c:ser>
        <c:ser>
          <c:idx val="2"/>
          <c:order val="2"/>
          <c:tx>
            <c:strRef>
              <c:f>Sheet4!$D$144</c:f>
              <c:strCache>
                <c:ptCount val="1"/>
                <c:pt idx="0">
                  <c:v>clclean</c:v>
                </c:pt>
              </c:strCache>
            </c:strRef>
          </c:tx>
          <c:spPr>
            <a:solidFill>
              <a:schemeClr val="accent6">
                <a:lumMod val="40000"/>
                <a:lumOff val="60000"/>
              </a:schemeClr>
            </a:solidFill>
          </c:spPr>
          <c:invertIfNegative val="0"/>
          <c:cat>
            <c:strRef>
              <c:f>Sheet4!$A$145:$A$147</c:f>
              <c:strCache>
                <c:ptCount val="3"/>
                <c:pt idx="0">
                  <c:v>4M</c:v>
                </c:pt>
                <c:pt idx="1">
                  <c:v>8M</c:v>
                </c:pt>
                <c:pt idx="2">
                  <c:v>16M</c:v>
                </c:pt>
              </c:strCache>
            </c:strRef>
          </c:cat>
          <c:val>
            <c:numRef>
              <c:f>Sheet4!$D$145:$D$147</c:f>
              <c:numCache>
                <c:formatCode>General</c:formatCode>
                <c:ptCount val="3"/>
                <c:pt idx="0">
                  <c:v>-0.577</c:v>
                </c:pt>
                <c:pt idx="1">
                  <c:v>49.3593</c:v>
                </c:pt>
                <c:pt idx="2">
                  <c:v>18.9333</c:v>
                </c:pt>
              </c:numCache>
            </c:numRef>
          </c:val>
        </c:ser>
        <c:ser>
          <c:idx val="3"/>
          <c:order val="3"/>
          <c:tx>
            <c:strRef>
              <c:f>Sheet4!$E$144</c:f>
              <c:strCache>
                <c:ptCount val="1"/>
                <c:pt idx="0">
                  <c:v>clzero</c:v>
                </c:pt>
              </c:strCache>
            </c:strRef>
          </c:tx>
          <c:spPr>
            <a:solidFill>
              <a:srgbClr val="FF0000"/>
            </a:solidFill>
          </c:spPr>
          <c:invertIfNegative val="0"/>
          <c:cat>
            <c:strRef>
              <c:f>Sheet4!$A$145:$A$147</c:f>
              <c:strCache>
                <c:ptCount val="3"/>
                <c:pt idx="0">
                  <c:v>4M</c:v>
                </c:pt>
                <c:pt idx="1">
                  <c:v>8M</c:v>
                </c:pt>
                <c:pt idx="2">
                  <c:v>16M</c:v>
                </c:pt>
              </c:strCache>
            </c:strRef>
          </c:cat>
          <c:val>
            <c:numRef>
              <c:f>Sheet4!$E$145:$E$147</c:f>
              <c:numCache>
                <c:formatCode>General</c:formatCode>
                <c:ptCount val="3"/>
                <c:pt idx="0">
                  <c:v>36.6398</c:v>
                </c:pt>
                <c:pt idx="1">
                  <c:v>44.9566</c:v>
                </c:pt>
                <c:pt idx="2">
                  <c:v>45.55</c:v>
                </c:pt>
              </c:numCache>
            </c:numRef>
          </c:val>
        </c:ser>
        <c:ser>
          <c:idx val="4"/>
          <c:order val="4"/>
          <c:tx>
            <c:strRef>
              <c:f>Sheet4!$F$144</c:f>
              <c:strCache>
                <c:ptCount val="1"/>
                <c:pt idx="0">
                  <c:v>clclean+clzero</c:v>
                </c:pt>
              </c:strCache>
            </c:strRef>
          </c:tx>
          <c:spPr>
            <a:solidFill>
              <a:srgbClr val="991CE0"/>
            </a:solidFill>
          </c:spPr>
          <c:invertIfNegative val="0"/>
          <c:cat>
            <c:strRef>
              <c:f>Sheet4!$A$145:$A$147</c:f>
              <c:strCache>
                <c:ptCount val="3"/>
                <c:pt idx="0">
                  <c:v>4M</c:v>
                </c:pt>
                <c:pt idx="1">
                  <c:v>8M</c:v>
                </c:pt>
                <c:pt idx="2">
                  <c:v>16M</c:v>
                </c:pt>
              </c:strCache>
            </c:strRef>
          </c:cat>
          <c:val>
            <c:numRef>
              <c:f>Sheet4!$F$145:$F$147</c:f>
              <c:numCache>
                <c:formatCode>General</c:formatCode>
                <c:ptCount val="3"/>
                <c:pt idx="0">
                  <c:v>40.86</c:v>
                </c:pt>
                <c:pt idx="1">
                  <c:v>74.64870000000001</c:v>
                </c:pt>
                <c:pt idx="2">
                  <c:v>62.4611</c:v>
                </c:pt>
              </c:numCache>
            </c:numRef>
          </c:val>
        </c:ser>
        <c:dLbls>
          <c:showLegendKey val="0"/>
          <c:showVal val="0"/>
          <c:showCatName val="0"/>
          <c:showSerName val="0"/>
          <c:showPercent val="0"/>
          <c:showBubbleSize val="0"/>
        </c:dLbls>
        <c:gapWidth val="150"/>
        <c:axId val="2140184136"/>
        <c:axId val="2140187224"/>
      </c:barChart>
      <c:catAx>
        <c:axId val="2140184136"/>
        <c:scaling>
          <c:orientation val="minMax"/>
        </c:scaling>
        <c:delete val="0"/>
        <c:axPos val="b"/>
        <c:majorTickMark val="out"/>
        <c:minorTickMark val="none"/>
        <c:tickLblPos val="nextTo"/>
        <c:txPr>
          <a:bodyPr/>
          <a:lstStyle/>
          <a:p>
            <a:pPr>
              <a:defRPr sz="1600"/>
            </a:pPr>
            <a:endParaRPr lang="en-US"/>
          </a:p>
        </c:txPr>
        <c:crossAx val="2140187224"/>
        <c:crosses val="autoZero"/>
        <c:auto val="1"/>
        <c:lblAlgn val="ctr"/>
        <c:lblOffset val="100"/>
        <c:noMultiLvlLbl val="0"/>
      </c:catAx>
      <c:valAx>
        <c:axId val="2140187224"/>
        <c:scaling>
          <c:orientation val="minMax"/>
          <c:min val="-50.0"/>
        </c:scaling>
        <c:delete val="0"/>
        <c:axPos val="l"/>
        <c:majorGridlines/>
        <c:title>
          <c:tx>
            <c:rich>
              <a:bodyPr rot="-5400000" vert="horz"/>
              <a:lstStyle/>
              <a:p>
                <a:pPr>
                  <a:defRPr sz="2000"/>
                </a:pPr>
                <a:r>
                  <a:rPr lang="en-US" sz="2000"/>
                  <a:t>Traffic</a:t>
                </a:r>
                <a:r>
                  <a:rPr lang="en-US" sz="2000" baseline="0"/>
                  <a:t> Reduction (%)</a:t>
                </a:r>
                <a:endParaRPr lang="en-US" sz="2000"/>
              </a:p>
            </c:rich>
          </c:tx>
          <c:layout/>
          <c:overlay val="0"/>
        </c:title>
        <c:numFmt formatCode="General" sourceLinked="1"/>
        <c:majorTickMark val="out"/>
        <c:minorTickMark val="none"/>
        <c:tickLblPos val="nextTo"/>
        <c:txPr>
          <a:bodyPr/>
          <a:lstStyle/>
          <a:p>
            <a:pPr>
              <a:defRPr sz="1400"/>
            </a:pPr>
            <a:endParaRPr lang="en-US"/>
          </a:p>
        </c:txPr>
        <c:crossAx val="2140184136"/>
        <c:crosses val="autoZero"/>
        <c:crossBetween val="between"/>
        <c:majorUnit val="25.0"/>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Sheet4!$H$123</c:f>
              <c:strCache>
                <c:ptCount val="1"/>
                <c:pt idx="0">
                  <c:v> 4MB </c:v>
                </c:pt>
              </c:strCache>
            </c:strRef>
          </c:tx>
          <c:spPr>
            <a:solidFill>
              <a:schemeClr val="accent2">
                <a:lumMod val="75000"/>
              </a:schemeClr>
            </a:solidFill>
          </c:spPr>
          <c:invertIfNegative val="0"/>
          <c:cat>
            <c:strRef>
              <c:f>Sheet4!$G$124:$G$130</c:f>
              <c:strCache>
                <c:ptCount val="7"/>
                <c:pt idx="0">
                  <c:v>DRAM Reads </c:v>
                </c:pt>
                <c:pt idx="1">
                  <c:v>DRAM Writes </c:v>
                </c:pt>
                <c:pt idx="2">
                  <c:v>Total DRAM Traffic </c:v>
                </c:pt>
                <c:pt idx="3">
                  <c:v>LLC misses </c:v>
                </c:pt>
                <c:pt idx="4">
                  <c:v>Execution time </c:v>
                </c:pt>
                <c:pt idx="5">
                  <c:v>Dynamic DRAM Energy </c:v>
                </c:pt>
                <c:pt idx="6">
                  <c:v>Total DRAM Energy </c:v>
                </c:pt>
              </c:strCache>
            </c:strRef>
          </c:cat>
          <c:val>
            <c:numRef>
              <c:f>Sheet4!$H$124:$H$130</c:f>
              <c:numCache>
                <c:formatCode>0.00%</c:formatCode>
                <c:ptCount val="7"/>
                <c:pt idx="0">
                  <c:v>0.5754</c:v>
                </c:pt>
                <c:pt idx="1">
                  <c:v>0.1254</c:v>
                </c:pt>
                <c:pt idx="2">
                  <c:v>0.4086</c:v>
                </c:pt>
                <c:pt idx="3">
                  <c:v>0.5754</c:v>
                </c:pt>
                <c:pt idx="4">
                  <c:v>0.0084</c:v>
                </c:pt>
                <c:pt idx="5">
                  <c:v>0.388</c:v>
                </c:pt>
                <c:pt idx="6">
                  <c:v>0.0309</c:v>
                </c:pt>
              </c:numCache>
            </c:numRef>
          </c:val>
        </c:ser>
        <c:ser>
          <c:idx val="1"/>
          <c:order val="1"/>
          <c:tx>
            <c:strRef>
              <c:f>Sheet4!$I$123</c:f>
              <c:strCache>
                <c:ptCount val="1"/>
                <c:pt idx="0">
                  <c:v> 8MB </c:v>
                </c:pt>
              </c:strCache>
            </c:strRef>
          </c:tx>
          <c:spPr>
            <a:solidFill>
              <a:schemeClr val="accent2">
                <a:lumMod val="40000"/>
                <a:lumOff val="60000"/>
              </a:schemeClr>
            </a:solidFill>
          </c:spPr>
          <c:invertIfNegative val="0"/>
          <c:cat>
            <c:strRef>
              <c:f>Sheet4!$G$124:$G$130</c:f>
              <c:strCache>
                <c:ptCount val="7"/>
                <c:pt idx="0">
                  <c:v>DRAM Reads </c:v>
                </c:pt>
                <c:pt idx="1">
                  <c:v>DRAM Writes </c:v>
                </c:pt>
                <c:pt idx="2">
                  <c:v>Total DRAM Traffic </c:v>
                </c:pt>
                <c:pt idx="3">
                  <c:v>LLC misses </c:v>
                </c:pt>
                <c:pt idx="4">
                  <c:v>Execution time </c:v>
                </c:pt>
                <c:pt idx="5">
                  <c:v>Dynamic DRAM Energy </c:v>
                </c:pt>
                <c:pt idx="6">
                  <c:v>Total DRAM Energy </c:v>
                </c:pt>
              </c:strCache>
            </c:strRef>
          </c:cat>
          <c:val>
            <c:numRef>
              <c:f>Sheet4!$I$124:$I$130</c:f>
              <c:numCache>
                <c:formatCode>0.00%</c:formatCode>
                <c:ptCount val="7"/>
                <c:pt idx="0">
                  <c:v>0.861</c:v>
                </c:pt>
                <c:pt idx="1">
                  <c:v>0.615</c:v>
                </c:pt>
                <c:pt idx="2">
                  <c:v>0.7465</c:v>
                </c:pt>
                <c:pt idx="3">
                  <c:v>0.861</c:v>
                </c:pt>
                <c:pt idx="4">
                  <c:v>0.0592</c:v>
                </c:pt>
                <c:pt idx="5">
                  <c:v>0.7345</c:v>
                </c:pt>
                <c:pt idx="6">
                  <c:v>0.203</c:v>
                </c:pt>
              </c:numCache>
            </c:numRef>
          </c:val>
        </c:ser>
        <c:ser>
          <c:idx val="2"/>
          <c:order val="2"/>
          <c:tx>
            <c:strRef>
              <c:f>Sheet4!$J$123</c:f>
              <c:strCache>
                <c:ptCount val="1"/>
                <c:pt idx="0">
                  <c:v> 16MB </c:v>
                </c:pt>
              </c:strCache>
            </c:strRef>
          </c:tx>
          <c:spPr>
            <a:solidFill>
              <a:schemeClr val="accent2">
                <a:lumMod val="50000"/>
              </a:schemeClr>
            </a:solidFill>
          </c:spPr>
          <c:invertIfNegative val="0"/>
          <c:cat>
            <c:strRef>
              <c:f>Sheet4!$G$124:$G$130</c:f>
              <c:strCache>
                <c:ptCount val="7"/>
                <c:pt idx="0">
                  <c:v>DRAM Reads </c:v>
                </c:pt>
                <c:pt idx="1">
                  <c:v>DRAM Writes </c:v>
                </c:pt>
                <c:pt idx="2">
                  <c:v>Total DRAM Traffic </c:v>
                </c:pt>
                <c:pt idx="3">
                  <c:v>LLC misses </c:v>
                </c:pt>
                <c:pt idx="4">
                  <c:v>Execution time </c:v>
                </c:pt>
                <c:pt idx="5">
                  <c:v>Dynamic DRAM Energy </c:v>
                </c:pt>
                <c:pt idx="6">
                  <c:v>Total DRAM Energy </c:v>
                </c:pt>
              </c:strCache>
            </c:strRef>
          </c:cat>
          <c:val>
            <c:numRef>
              <c:f>Sheet4!$J$124:$J$130</c:f>
              <c:numCache>
                <c:formatCode>0.00%</c:formatCode>
                <c:ptCount val="7"/>
                <c:pt idx="0">
                  <c:v>0.8635</c:v>
                </c:pt>
                <c:pt idx="1">
                  <c:v>0.3552</c:v>
                </c:pt>
                <c:pt idx="2">
                  <c:v>0.6246</c:v>
                </c:pt>
                <c:pt idx="3">
                  <c:v>0.8635</c:v>
                </c:pt>
                <c:pt idx="4">
                  <c:v>0.0693</c:v>
                </c:pt>
                <c:pt idx="5">
                  <c:v>0.5998</c:v>
                </c:pt>
                <c:pt idx="6">
                  <c:v>0.1917</c:v>
                </c:pt>
              </c:numCache>
            </c:numRef>
          </c:val>
        </c:ser>
        <c:dLbls>
          <c:showLegendKey val="0"/>
          <c:showVal val="0"/>
          <c:showCatName val="0"/>
          <c:showSerName val="0"/>
          <c:showPercent val="0"/>
          <c:showBubbleSize val="0"/>
        </c:dLbls>
        <c:gapWidth val="150"/>
        <c:axId val="-2135733432"/>
        <c:axId val="-2135741864"/>
      </c:barChart>
      <c:catAx>
        <c:axId val="-2135733432"/>
        <c:scaling>
          <c:orientation val="minMax"/>
        </c:scaling>
        <c:delete val="0"/>
        <c:axPos val="b"/>
        <c:majorTickMark val="out"/>
        <c:minorTickMark val="none"/>
        <c:tickLblPos val="nextTo"/>
        <c:txPr>
          <a:bodyPr/>
          <a:lstStyle/>
          <a:p>
            <a:pPr>
              <a:defRPr sz="1600"/>
            </a:pPr>
            <a:endParaRPr lang="en-US"/>
          </a:p>
        </c:txPr>
        <c:crossAx val="-2135741864"/>
        <c:crosses val="autoZero"/>
        <c:auto val="1"/>
        <c:lblAlgn val="ctr"/>
        <c:lblOffset val="100"/>
        <c:noMultiLvlLbl val="0"/>
      </c:catAx>
      <c:valAx>
        <c:axId val="-2135741864"/>
        <c:scaling>
          <c:orientation val="minMax"/>
        </c:scaling>
        <c:delete val="0"/>
        <c:axPos val="l"/>
        <c:majorGridlines/>
        <c:numFmt formatCode="0%" sourceLinked="0"/>
        <c:majorTickMark val="out"/>
        <c:minorTickMark val="none"/>
        <c:tickLblPos val="nextTo"/>
        <c:txPr>
          <a:bodyPr/>
          <a:lstStyle/>
          <a:p>
            <a:pPr>
              <a:defRPr sz="1400"/>
            </a:pPr>
            <a:endParaRPr lang="en-US"/>
          </a:p>
        </c:txPr>
        <c:crossAx val="-2135733432"/>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Sheet4!$B$104</c:f>
              <c:strCache>
                <c:ptCount val="1"/>
                <c:pt idx="0">
                  <c:v>clinvalidate</c:v>
                </c:pt>
              </c:strCache>
            </c:strRef>
          </c:tx>
          <c:invertIfNegative val="0"/>
          <c:cat>
            <c:strRef>
              <c:f>Sheet4!$G$106</c:f>
              <c:strCache>
                <c:ptCount val="1"/>
                <c:pt idx="0">
                  <c:v>Mean</c:v>
                </c:pt>
              </c:strCache>
            </c:strRef>
          </c:cat>
          <c:val>
            <c:numRef>
              <c:f>Sheet4!$B$106</c:f>
              <c:numCache>
                <c:formatCode>General</c:formatCode>
                <c:ptCount val="1"/>
                <c:pt idx="0">
                  <c:v>0.4498</c:v>
                </c:pt>
              </c:numCache>
            </c:numRef>
          </c:val>
        </c:ser>
        <c:ser>
          <c:idx val="1"/>
          <c:order val="1"/>
          <c:tx>
            <c:strRef>
              <c:f>Sheet4!$C$104</c:f>
              <c:strCache>
                <c:ptCount val="1"/>
                <c:pt idx="0">
                  <c:v>clundirty</c:v>
                </c:pt>
              </c:strCache>
            </c:strRef>
          </c:tx>
          <c:invertIfNegative val="0"/>
          <c:cat>
            <c:strRef>
              <c:f>Sheet4!$G$106</c:f>
              <c:strCache>
                <c:ptCount val="1"/>
                <c:pt idx="0">
                  <c:v>Mean</c:v>
                </c:pt>
              </c:strCache>
            </c:strRef>
          </c:cat>
          <c:val>
            <c:numRef>
              <c:f>Sheet4!$C$106</c:f>
              <c:numCache>
                <c:formatCode>General</c:formatCode>
                <c:ptCount val="1"/>
                <c:pt idx="0">
                  <c:v>2.0353</c:v>
                </c:pt>
              </c:numCache>
            </c:numRef>
          </c:val>
        </c:ser>
        <c:ser>
          <c:idx val="2"/>
          <c:order val="2"/>
          <c:tx>
            <c:strRef>
              <c:f>Sheet4!$D$104</c:f>
              <c:strCache>
                <c:ptCount val="1"/>
                <c:pt idx="0">
                  <c:v>clclean</c:v>
                </c:pt>
              </c:strCache>
            </c:strRef>
          </c:tx>
          <c:spPr>
            <a:solidFill>
              <a:schemeClr val="accent6">
                <a:lumMod val="40000"/>
                <a:lumOff val="60000"/>
              </a:schemeClr>
            </a:solidFill>
          </c:spPr>
          <c:invertIfNegative val="0"/>
          <c:cat>
            <c:strRef>
              <c:f>Sheet4!$G$106</c:f>
              <c:strCache>
                <c:ptCount val="1"/>
                <c:pt idx="0">
                  <c:v>Mean</c:v>
                </c:pt>
              </c:strCache>
            </c:strRef>
          </c:cat>
          <c:val>
            <c:numRef>
              <c:f>Sheet4!$D$106</c:f>
              <c:numCache>
                <c:formatCode>General</c:formatCode>
                <c:ptCount val="1"/>
                <c:pt idx="0">
                  <c:v>3.2451</c:v>
                </c:pt>
              </c:numCache>
            </c:numRef>
          </c:val>
        </c:ser>
        <c:ser>
          <c:idx val="3"/>
          <c:order val="3"/>
          <c:tx>
            <c:strRef>
              <c:f>Sheet4!$E$104</c:f>
              <c:strCache>
                <c:ptCount val="1"/>
                <c:pt idx="0">
                  <c:v>clzero</c:v>
                </c:pt>
              </c:strCache>
            </c:strRef>
          </c:tx>
          <c:spPr>
            <a:solidFill>
              <a:srgbClr val="FF0000"/>
            </a:solidFill>
          </c:spPr>
          <c:invertIfNegative val="0"/>
          <c:cat>
            <c:strRef>
              <c:f>Sheet4!$G$106</c:f>
              <c:strCache>
                <c:ptCount val="1"/>
                <c:pt idx="0">
                  <c:v>Mean</c:v>
                </c:pt>
              </c:strCache>
            </c:strRef>
          </c:cat>
          <c:val>
            <c:numRef>
              <c:f>Sheet4!$E$106</c:f>
              <c:numCache>
                <c:formatCode>General</c:formatCode>
                <c:ptCount val="1"/>
                <c:pt idx="0">
                  <c:v>5.3607</c:v>
                </c:pt>
              </c:numCache>
            </c:numRef>
          </c:val>
        </c:ser>
        <c:ser>
          <c:idx val="4"/>
          <c:order val="4"/>
          <c:tx>
            <c:strRef>
              <c:f>Sheet4!$F$104</c:f>
              <c:strCache>
                <c:ptCount val="1"/>
                <c:pt idx="0">
                  <c:v>clclean+clzero</c:v>
                </c:pt>
              </c:strCache>
            </c:strRef>
          </c:tx>
          <c:spPr>
            <a:solidFill>
              <a:srgbClr val="991CE0"/>
            </a:solidFill>
          </c:spPr>
          <c:invertIfNegative val="0"/>
          <c:cat>
            <c:strRef>
              <c:f>Sheet4!$G$106</c:f>
              <c:strCache>
                <c:ptCount val="1"/>
                <c:pt idx="0">
                  <c:v>Mean</c:v>
                </c:pt>
              </c:strCache>
            </c:strRef>
          </c:cat>
          <c:val>
            <c:numRef>
              <c:f>Sheet4!$F$106</c:f>
              <c:numCache>
                <c:formatCode>General</c:formatCode>
                <c:ptCount val="1"/>
                <c:pt idx="0">
                  <c:v>5.9205</c:v>
                </c:pt>
              </c:numCache>
            </c:numRef>
          </c:val>
        </c:ser>
        <c:dLbls>
          <c:showLegendKey val="0"/>
          <c:showVal val="0"/>
          <c:showCatName val="0"/>
          <c:showSerName val="0"/>
          <c:showPercent val="0"/>
          <c:showBubbleSize val="0"/>
        </c:dLbls>
        <c:gapWidth val="150"/>
        <c:axId val="-2129341416"/>
        <c:axId val="-2129344520"/>
      </c:barChart>
      <c:catAx>
        <c:axId val="-2129341416"/>
        <c:scaling>
          <c:orientation val="minMax"/>
        </c:scaling>
        <c:delete val="0"/>
        <c:axPos val="b"/>
        <c:majorTickMark val="out"/>
        <c:minorTickMark val="none"/>
        <c:tickLblPos val="nextTo"/>
        <c:txPr>
          <a:bodyPr/>
          <a:lstStyle/>
          <a:p>
            <a:pPr>
              <a:defRPr sz="1600"/>
            </a:pPr>
            <a:endParaRPr lang="en-US"/>
          </a:p>
        </c:txPr>
        <c:crossAx val="-2129344520"/>
        <c:crosses val="autoZero"/>
        <c:auto val="1"/>
        <c:lblAlgn val="ctr"/>
        <c:lblOffset val="100"/>
        <c:noMultiLvlLbl val="0"/>
      </c:catAx>
      <c:valAx>
        <c:axId val="-2129344520"/>
        <c:scaling>
          <c:orientation val="minMax"/>
        </c:scaling>
        <c:delete val="0"/>
        <c:axPos val="l"/>
        <c:majorGridlines/>
        <c:title>
          <c:tx>
            <c:rich>
              <a:bodyPr rot="-5400000" vert="horz"/>
              <a:lstStyle/>
              <a:p>
                <a:pPr>
                  <a:defRPr sz="2000"/>
                </a:pPr>
                <a:r>
                  <a:rPr lang="en-US" sz="2000"/>
                  <a:t>Execution</a:t>
                </a:r>
                <a:r>
                  <a:rPr lang="en-US" sz="2000" baseline="0"/>
                  <a:t> Time Reduction (%)</a:t>
                </a:r>
                <a:endParaRPr lang="en-US" sz="2000"/>
              </a:p>
            </c:rich>
          </c:tx>
          <c:layout/>
          <c:overlay val="0"/>
        </c:title>
        <c:numFmt formatCode="General" sourceLinked="1"/>
        <c:majorTickMark val="out"/>
        <c:minorTickMark val="none"/>
        <c:tickLblPos val="nextTo"/>
        <c:txPr>
          <a:bodyPr/>
          <a:lstStyle/>
          <a:p>
            <a:pPr>
              <a:defRPr sz="1400"/>
            </a:pPr>
            <a:endParaRPr lang="en-US"/>
          </a:p>
        </c:txPr>
        <c:crossAx val="-2129341416"/>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Sheet4!$B$71</c:f>
              <c:strCache>
                <c:ptCount val="1"/>
                <c:pt idx="0">
                  <c:v>clinvalidate</c:v>
                </c:pt>
              </c:strCache>
            </c:strRef>
          </c:tx>
          <c:invertIfNegative val="0"/>
          <c:cat>
            <c:strRef>
              <c:f>Sheet4!$A$72:$A$84</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Sheet4!$B$72:$B$84</c:f>
              <c:numCache>
                <c:formatCode>General</c:formatCode>
                <c:ptCount val="13"/>
                <c:pt idx="0">
                  <c:v>7.4404</c:v>
                </c:pt>
                <c:pt idx="1">
                  <c:v>2.5363</c:v>
                </c:pt>
                <c:pt idx="2">
                  <c:v>4.3056</c:v>
                </c:pt>
                <c:pt idx="3">
                  <c:v>0.1153</c:v>
                </c:pt>
                <c:pt idx="4">
                  <c:v>3.75</c:v>
                </c:pt>
                <c:pt idx="5">
                  <c:v>0.7688</c:v>
                </c:pt>
                <c:pt idx="6">
                  <c:v>-7.4865</c:v>
                </c:pt>
                <c:pt idx="7">
                  <c:v>13.82</c:v>
                </c:pt>
                <c:pt idx="8">
                  <c:v>7.119000000000001</c:v>
                </c:pt>
                <c:pt idx="9">
                  <c:v>5.9778</c:v>
                </c:pt>
                <c:pt idx="10">
                  <c:v>5.958</c:v>
                </c:pt>
                <c:pt idx="12">
                  <c:v>4.027699999999998</c:v>
                </c:pt>
              </c:numCache>
            </c:numRef>
          </c:val>
        </c:ser>
        <c:ser>
          <c:idx val="1"/>
          <c:order val="1"/>
          <c:tx>
            <c:strRef>
              <c:f>Sheet4!$C$71</c:f>
              <c:strCache>
                <c:ptCount val="1"/>
                <c:pt idx="0">
                  <c:v>clundirty</c:v>
                </c:pt>
              </c:strCache>
            </c:strRef>
          </c:tx>
          <c:invertIfNegative val="0"/>
          <c:cat>
            <c:strRef>
              <c:f>Sheet4!$A$72:$A$84</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Sheet4!$C$72:$C$84</c:f>
              <c:numCache>
                <c:formatCode>General</c:formatCode>
                <c:ptCount val="13"/>
                <c:pt idx="0">
                  <c:v>8.197900000000001</c:v>
                </c:pt>
                <c:pt idx="1">
                  <c:v>4.8296</c:v>
                </c:pt>
                <c:pt idx="2">
                  <c:v>6.660799999999997</c:v>
                </c:pt>
                <c:pt idx="3">
                  <c:v>2.3847</c:v>
                </c:pt>
                <c:pt idx="4">
                  <c:v>6.865099999999997</c:v>
                </c:pt>
                <c:pt idx="5">
                  <c:v>0.6229</c:v>
                </c:pt>
                <c:pt idx="6">
                  <c:v>26.9715</c:v>
                </c:pt>
                <c:pt idx="7">
                  <c:v>18.183</c:v>
                </c:pt>
                <c:pt idx="8">
                  <c:v>5.616799999999999</c:v>
                </c:pt>
                <c:pt idx="9">
                  <c:v>8.748899999999998</c:v>
                </c:pt>
                <c:pt idx="10">
                  <c:v>8.8051</c:v>
                </c:pt>
                <c:pt idx="12">
                  <c:v>8.8987</c:v>
                </c:pt>
              </c:numCache>
            </c:numRef>
          </c:val>
        </c:ser>
        <c:ser>
          <c:idx val="2"/>
          <c:order val="2"/>
          <c:tx>
            <c:strRef>
              <c:f>Sheet4!$D$71</c:f>
              <c:strCache>
                <c:ptCount val="1"/>
                <c:pt idx="0">
                  <c:v>clclean</c:v>
                </c:pt>
              </c:strCache>
            </c:strRef>
          </c:tx>
          <c:spPr>
            <a:solidFill>
              <a:srgbClr val="2D2DB9">
                <a:lumMod val="40000"/>
                <a:lumOff val="60000"/>
              </a:srgbClr>
            </a:solidFill>
          </c:spPr>
          <c:invertIfNegative val="0"/>
          <c:cat>
            <c:strRef>
              <c:f>Sheet4!$A$72:$A$84</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Sheet4!$D$72:$D$84</c:f>
              <c:numCache>
                <c:formatCode>General</c:formatCode>
                <c:ptCount val="13"/>
                <c:pt idx="0">
                  <c:v>12.6462</c:v>
                </c:pt>
                <c:pt idx="1">
                  <c:v>4.9878</c:v>
                </c:pt>
                <c:pt idx="2">
                  <c:v>9.544799999999998</c:v>
                </c:pt>
                <c:pt idx="3">
                  <c:v>2.2508</c:v>
                </c:pt>
                <c:pt idx="4">
                  <c:v>13.4486</c:v>
                </c:pt>
                <c:pt idx="5">
                  <c:v>0.8849</c:v>
                </c:pt>
                <c:pt idx="6">
                  <c:v>44.9637</c:v>
                </c:pt>
                <c:pt idx="7">
                  <c:v>31.3953</c:v>
                </c:pt>
                <c:pt idx="8">
                  <c:v>9.5125</c:v>
                </c:pt>
                <c:pt idx="9">
                  <c:v>15.0803</c:v>
                </c:pt>
                <c:pt idx="10">
                  <c:v>10.6025</c:v>
                </c:pt>
                <c:pt idx="12">
                  <c:v>14.1198</c:v>
                </c:pt>
              </c:numCache>
            </c:numRef>
          </c:val>
        </c:ser>
        <c:ser>
          <c:idx val="3"/>
          <c:order val="3"/>
          <c:tx>
            <c:strRef>
              <c:f>Sheet4!$E$71</c:f>
              <c:strCache>
                <c:ptCount val="1"/>
                <c:pt idx="0">
                  <c:v>clzero</c:v>
                </c:pt>
              </c:strCache>
            </c:strRef>
          </c:tx>
          <c:spPr>
            <a:solidFill>
              <a:srgbClr val="FF0000"/>
            </a:solidFill>
          </c:spPr>
          <c:invertIfNegative val="0"/>
          <c:cat>
            <c:strRef>
              <c:f>Sheet4!$A$72:$A$84</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Sheet4!$E$72:$E$84</c:f>
              <c:numCache>
                <c:formatCode>General</c:formatCode>
                <c:ptCount val="13"/>
                <c:pt idx="0">
                  <c:v>9.741199999999997</c:v>
                </c:pt>
                <c:pt idx="1">
                  <c:v>6.4533</c:v>
                </c:pt>
                <c:pt idx="2">
                  <c:v>6.6596</c:v>
                </c:pt>
                <c:pt idx="3">
                  <c:v>3.9139</c:v>
                </c:pt>
                <c:pt idx="4">
                  <c:v>8.627299999999998</c:v>
                </c:pt>
                <c:pt idx="5">
                  <c:v>1.8959</c:v>
                </c:pt>
                <c:pt idx="6">
                  <c:v>34.41370000000001</c:v>
                </c:pt>
                <c:pt idx="7">
                  <c:v>19.8538</c:v>
                </c:pt>
                <c:pt idx="8">
                  <c:v>13.4859</c:v>
                </c:pt>
                <c:pt idx="9">
                  <c:v>8.9955</c:v>
                </c:pt>
                <c:pt idx="10">
                  <c:v>21.6399</c:v>
                </c:pt>
                <c:pt idx="12">
                  <c:v>12.3345</c:v>
                </c:pt>
              </c:numCache>
            </c:numRef>
          </c:val>
        </c:ser>
        <c:ser>
          <c:idx val="4"/>
          <c:order val="4"/>
          <c:tx>
            <c:strRef>
              <c:f>Sheet4!$F$71</c:f>
              <c:strCache>
                <c:ptCount val="1"/>
                <c:pt idx="0">
                  <c:v>clclean+clzero</c:v>
                </c:pt>
              </c:strCache>
            </c:strRef>
          </c:tx>
          <c:spPr>
            <a:solidFill>
              <a:srgbClr val="991CE0"/>
            </a:solidFill>
          </c:spPr>
          <c:invertIfNegative val="0"/>
          <c:cat>
            <c:strRef>
              <c:f>Sheet4!$A$72:$A$84</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Sheet4!$F$72:$F$84</c:f>
              <c:numCache>
                <c:formatCode>General</c:formatCode>
                <c:ptCount val="13"/>
                <c:pt idx="0">
                  <c:v>17.1138</c:v>
                </c:pt>
                <c:pt idx="1">
                  <c:v>4.0313</c:v>
                </c:pt>
                <c:pt idx="2">
                  <c:v>13.4179</c:v>
                </c:pt>
                <c:pt idx="3">
                  <c:v>6.3303</c:v>
                </c:pt>
                <c:pt idx="4">
                  <c:v>15.5921</c:v>
                </c:pt>
                <c:pt idx="5">
                  <c:v>2.6904</c:v>
                </c:pt>
                <c:pt idx="6">
                  <c:v>58.2163</c:v>
                </c:pt>
                <c:pt idx="7">
                  <c:v>38.0226</c:v>
                </c:pt>
                <c:pt idx="8">
                  <c:v>19.5972</c:v>
                </c:pt>
                <c:pt idx="9">
                  <c:v>18.0518</c:v>
                </c:pt>
                <c:pt idx="10">
                  <c:v>30.1966</c:v>
                </c:pt>
                <c:pt idx="12">
                  <c:v>20.2964</c:v>
                </c:pt>
              </c:numCache>
            </c:numRef>
          </c:val>
        </c:ser>
        <c:dLbls>
          <c:showLegendKey val="0"/>
          <c:showVal val="0"/>
          <c:showCatName val="0"/>
          <c:showSerName val="0"/>
          <c:showPercent val="0"/>
          <c:showBubbleSize val="0"/>
        </c:dLbls>
        <c:gapWidth val="150"/>
        <c:axId val="-2128810312"/>
        <c:axId val="-2128807224"/>
      </c:barChart>
      <c:catAx>
        <c:axId val="-2128810312"/>
        <c:scaling>
          <c:orientation val="minMax"/>
        </c:scaling>
        <c:delete val="0"/>
        <c:axPos val="b"/>
        <c:majorTickMark val="out"/>
        <c:minorTickMark val="none"/>
        <c:tickLblPos val="nextTo"/>
        <c:txPr>
          <a:bodyPr/>
          <a:lstStyle/>
          <a:p>
            <a:pPr>
              <a:defRPr sz="1600"/>
            </a:pPr>
            <a:endParaRPr lang="en-US"/>
          </a:p>
        </c:txPr>
        <c:crossAx val="-2128807224"/>
        <c:crosses val="autoZero"/>
        <c:auto val="1"/>
        <c:lblAlgn val="ctr"/>
        <c:lblOffset val="100"/>
        <c:noMultiLvlLbl val="0"/>
      </c:catAx>
      <c:valAx>
        <c:axId val="-2128807224"/>
        <c:scaling>
          <c:orientation val="minMax"/>
          <c:max val="60.0"/>
          <c:min val="-10.0"/>
        </c:scaling>
        <c:delete val="0"/>
        <c:axPos val="l"/>
        <c:majorGridlines/>
        <c:title>
          <c:tx>
            <c:rich>
              <a:bodyPr rot="-5400000" vert="horz"/>
              <a:lstStyle/>
              <a:p>
                <a:pPr>
                  <a:defRPr sz="2000"/>
                </a:pPr>
                <a:r>
                  <a:rPr lang="en-US" sz="2000"/>
                  <a:t>Energy</a:t>
                </a:r>
                <a:r>
                  <a:rPr lang="en-US" sz="2000" baseline="0"/>
                  <a:t> Reduction (%)</a:t>
                </a:r>
                <a:endParaRPr lang="en-US" sz="2000"/>
              </a:p>
            </c:rich>
          </c:tx>
          <c:layout/>
          <c:overlay val="0"/>
        </c:title>
        <c:numFmt formatCode="General" sourceLinked="1"/>
        <c:majorTickMark val="out"/>
        <c:minorTickMark val="none"/>
        <c:tickLblPos val="nextTo"/>
        <c:txPr>
          <a:bodyPr/>
          <a:lstStyle/>
          <a:p>
            <a:pPr>
              <a:defRPr sz="1400"/>
            </a:pPr>
            <a:endParaRPr lang="en-US"/>
          </a:p>
        </c:txPr>
        <c:crossAx val="-2128810312"/>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Sheet4!$C$18</c:f>
              <c:strCache>
                <c:ptCount val="1"/>
                <c:pt idx="0">
                  <c:v>clinvalidate</c:v>
                </c:pt>
              </c:strCache>
            </c:strRef>
          </c:tx>
          <c:invertIfNegative val="0"/>
          <c:cat>
            <c:strRef>
              <c:f>Sheet4!$B$19:$B$31</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Sheet4!$C$19:$C$31</c:f>
              <c:numCache>
                <c:formatCode>General</c:formatCode>
                <c:ptCount val="13"/>
                <c:pt idx="0">
                  <c:v>26.9331</c:v>
                </c:pt>
                <c:pt idx="1">
                  <c:v>66.999</c:v>
                </c:pt>
                <c:pt idx="2">
                  <c:v>20.6646</c:v>
                </c:pt>
                <c:pt idx="3">
                  <c:v>53.6362</c:v>
                </c:pt>
                <c:pt idx="4">
                  <c:v>15.4211</c:v>
                </c:pt>
                <c:pt idx="5">
                  <c:v>57.0234</c:v>
                </c:pt>
                <c:pt idx="6">
                  <c:v>26.4851</c:v>
                </c:pt>
                <c:pt idx="7">
                  <c:v>17.975</c:v>
                </c:pt>
                <c:pt idx="8">
                  <c:v>60.254</c:v>
                </c:pt>
                <c:pt idx="9">
                  <c:v>18.1139</c:v>
                </c:pt>
                <c:pt idx="10">
                  <c:v>64.7052</c:v>
                </c:pt>
                <c:pt idx="12">
                  <c:v>38.9282</c:v>
                </c:pt>
              </c:numCache>
            </c:numRef>
          </c:val>
        </c:ser>
        <c:ser>
          <c:idx val="1"/>
          <c:order val="1"/>
          <c:tx>
            <c:strRef>
              <c:f>Sheet4!$D$18</c:f>
              <c:strCache>
                <c:ptCount val="1"/>
                <c:pt idx="0">
                  <c:v>clundirty</c:v>
                </c:pt>
              </c:strCache>
            </c:strRef>
          </c:tx>
          <c:invertIfNegative val="0"/>
          <c:cat>
            <c:strRef>
              <c:f>Sheet4!$B$19:$B$31</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Sheet4!$D$19:$D$31</c:f>
              <c:numCache>
                <c:formatCode>General</c:formatCode>
                <c:ptCount val="13"/>
                <c:pt idx="0">
                  <c:v>26.9378</c:v>
                </c:pt>
                <c:pt idx="1">
                  <c:v>69.4786</c:v>
                </c:pt>
                <c:pt idx="2">
                  <c:v>20.5087</c:v>
                </c:pt>
                <c:pt idx="3">
                  <c:v>53.6915</c:v>
                </c:pt>
                <c:pt idx="4">
                  <c:v>15.4544</c:v>
                </c:pt>
                <c:pt idx="5">
                  <c:v>61.1667</c:v>
                </c:pt>
                <c:pt idx="6">
                  <c:v>23.3552</c:v>
                </c:pt>
                <c:pt idx="7">
                  <c:v>18.2582</c:v>
                </c:pt>
                <c:pt idx="8">
                  <c:v>60.7978</c:v>
                </c:pt>
                <c:pt idx="9">
                  <c:v>18.1149</c:v>
                </c:pt>
                <c:pt idx="10">
                  <c:v>64.8506</c:v>
                </c:pt>
                <c:pt idx="12">
                  <c:v>39.3286</c:v>
                </c:pt>
              </c:numCache>
            </c:numRef>
          </c:val>
        </c:ser>
        <c:ser>
          <c:idx val="2"/>
          <c:order val="2"/>
          <c:tx>
            <c:strRef>
              <c:f>Sheet4!$E$18</c:f>
              <c:strCache>
                <c:ptCount val="1"/>
                <c:pt idx="0">
                  <c:v>clclean</c:v>
                </c:pt>
              </c:strCache>
            </c:strRef>
          </c:tx>
          <c:spPr>
            <a:solidFill>
              <a:schemeClr val="accent6">
                <a:lumMod val="40000"/>
                <a:lumOff val="60000"/>
              </a:schemeClr>
            </a:solidFill>
          </c:spPr>
          <c:invertIfNegative val="0"/>
          <c:cat>
            <c:strRef>
              <c:f>Sheet4!$B$19:$B$31</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Sheet4!$E$19:$E$31</c:f>
              <c:numCache>
                <c:formatCode>General</c:formatCode>
                <c:ptCount val="13"/>
                <c:pt idx="0">
                  <c:v>26.9201</c:v>
                </c:pt>
                <c:pt idx="1">
                  <c:v>67.1972</c:v>
                </c:pt>
                <c:pt idx="2">
                  <c:v>20.5499</c:v>
                </c:pt>
                <c:pt idx="3">
                  <c:v>53.711</c:v>
                </c:pt>
                <c:pt idx="4">
                  <c:v>15.459</c:v>
                </c:pt>
                <c:pt idx="5">
                  <c:v>56.8854</c:v>
                </c:pt>
                <c:pt idx="6">
                  <c:v>23.6914</c:v>
                </c:pt>
                <c:pt idx="7">
                  <c:v>18.051</c:v>
                </c:pt>
                <c:pt idx="8">
                  <c:v>59.7711</c:v>
                </c:pt>
                <c:pt idx="9">
                  <c:v>18.1507</c:v>
                </c:pt>
                <c:pt idx="10">
                  <c:v>64.6801</c:v>
                </c:pt>
                <c:pt idx="12">
                  <c:v>38.6425</c:v>
                </c:pt>
              </c:numCache>
            </c:numRef>
          </c:val>
        </c:ser>
        <c:ser>
          <c:idx val="3"/>
          <c:order val="3"/>
          <c:tx>
            <c:strRef>
              <c:f>Sheet4!$F$18</c:f>
              <c:strCache>
                <c:ptCount val="1"/>
                <c:pt idx="0">
                  <c:v>clzero</c:v>
                </c:pt>
              </c:strCache>
            </c:strRef>
          </c:tx>
          <c:spPr>
            <a:solidFill>
              <a:srgbClr val="FF0000"/>
            </a:solidFill>
          </c:spPr>
          <c:invertIfNegative val="0"/>
          <c:cat>
            <c:strRef>
              <c:f>Sheet4!$B$19:$B$31</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Sheet4!$F$19:$F$31</c:f>
              <c:numCache>
                <c:formatCode>General</c:formatCode>
                <c:ptCount val="13"/>
                <c:pt idx="0">
                  <c:v>100.2648</c:v>
                </c:pt>
                <c:pt idx="1">
                  <c:v>100.0899</c:v>
                </c:pt>
                <c:pt idx="2">
                  <c:v>100.178</c:v>
                </c:pt>
                <c:pt idx="3">
                  <c:v>99.9323</c:v>
                </c:pt>
                <c:pt idx="4">
                  <c:v>100.0677</c:v>
                </c:pt>
                <c:pt idx="5">
                  <c:v>100.1369</c:v>
                </c:pt>
                <c:pt idx="6">
                  <c:v>99.2719</c:v>
                </c:pt>
                <c:pt idx="7">
                  <c:v>99.4901</c:v>
                </c:pt>
                <c:pt idx="8">
                  <c:v>99.8938</c:v>
                </c:pt>
                <c:pt idx="9">
                  <c:v>102.0974</c:v>
                </c:pt>
                <c:pt idx="10">
                  <c:v>99.16249999999998</c:v>
                </c:pt>
                <c:pt idx="12">
                  <c:v>100.0532</c:v>
                </c:pt>
              </c:numCache>
            </c:numRef>
          </c:val>
        </c:ser>
        <c:ser>
          <c:idx val="4"/>
          <c:order val="4"/>
          <c:tx>
            <c:strRef>
              <c:f>Sheet4!$G$18</c:f>
              <c:strCache>
                <c:ptCount val="1"/>
                <c:pt idx="0">
                  <c:v>clclean+clzero</c:v>
                </c:pt>
              </c:strCache>
            </c:strRef>
          </c:tx>
          <c:spPr>
            <a:noFill/>
            <a:ln>
              <a:noFill/>
            </a:ln>
            <a:effectLst/>
          </c:spPr>
          <c:invertIfNegative val="0"/>
          <c:cat>
            <c:strRef>
              <c:f>Sheet4!$B$19:$B$31</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Sheet4!$G$19:$G$31</c:f>
              <c:numCache>
                <c:formatCode>General</c:formatCode>
                <c:ptCount val="13"/>
                <c:pt idx="0">
                  <c:v>27.0634</c:v>
                </c:pt>
                <c:pt idx="1">
                  <c:v>66.803</c:v>
                </c:pt>
                <c:pt idx="2">
                  <c:v>20.5735</c:v>
                </c:pt>
                <c:pt idx="3">
                  <c:v>53.6223</c:v>
                </c:pt>
                <c:pt idx="4">
                  <c:v>15.5161</c:v>
                </c:pt>
                <c:pt idx="5">
                  <c:v>56.939</c:v>
                </c:pt>
                <c:pt idx="6">
                  <c:v>23.2548</c:v>
                </c:pt>
                <c:pt idx="7">
                  <c:v>17.8816</c:v>
                </c:pt>
                <c:pt idx="8">
                  <c:v>59.4807</c:v>
                </c:pt>
                <c:pt idx="9">
                  <c:v>18.1058</c:v>
                </c:pt>
                <c:pt idx="10">
                  <c:v>64.2778</c:v>
                </c:pt>
                <c:pt idx="12">
                  <c:v>38.5016</c:v>
                </c:pt>
              </c:numCache>
            </c:numRef>
          </c:val>
        </c:ser>
        <c:dLbls>
          <c:showLegendKey val="0"/>
          <c:showVal val="0"/>
          <c:showCatName val="0"/>
          <c:showSerName val="0"/>
          <c:showPercent val="0"/>
          <c:showBubbleSize val="0"/>
        </c:dLbls>
        <c:gapWidth val="150"/>
        <c:axId val="2128185784"/>
        <c:axId val="2128188872"/>
      </c:barChart>
      <c:catAx>
        <c:axId val="2128185784"/>
        <c:scaling>
          <c:orientation val="minMax"/>
        </c:scaling>
        <c:delete val="0"/>
        <c:axPos val="b"/>
        <c:majorTickMark val="out"/>
        <c:minorTickMark val="none"/>
        <c:tickLblPos val="nextTo"/>
        <c:txPr>
          <a:bodyPr/>
          <a:lstStyle/>
          <a:p>
            <a:pPr>
              <a:defRPr sz="1600"/>
            </a:pPr>
            <a:endParaRPr lang="en-US"/>
          </a:p>
        </c:txPr>
        <c:crossAx val="2128188872"/>
        <c:crosses val="autoZero"/>
        <c:auto val="1"/>
        <c:lblAlgn val="ctr"/>
        <c:lblOffset val="100"/>
        <c:noMultiLvlLbl val="0"/>
      </c:catAx>
      <c:valAx>
        <c:axId val="2128188872"/>
        <c:scaling>
          <c:orientation val="minMax"/>
        </c:scaling>
        <c:delete val="0"/>
        <c:axPos val="l"/>
        <c:majorGridlines/>
        <c:title>
          <c:tx>
            <c:rich>
              <a:bodyPr rot="-5400000" vert="horz"/>
              <a:lstStyle/>
              <a:p>
                <a:pPr>
                  <a:defRPr sz="2000"/>
                </a:pPr>
                <a:r>
                  <a:rPr lang="en-US" sz="2000"/>
                  <a:t>Writes/Baseline</a:t>
                </a:r>
                <a:r>
                  <a:rPr lang="en-US" sz="2000" baseline="0"/>
                  <a:t> (%)</a:t>
                </a:r>
                <a:endParaRPr lang="en-US" sz="2000"/>
              </a:p>
            </c:rich>
          </c:tx>
          <c:layout/>
          <c:overlay val="0"/>
        </c:title>
        <c:numFmt formatCode="General" sourceLinked="1"/>
        <c:majorTickMark val="out"/>
        <c:minorTickMark val="none"/>
        <c:tickLblPos val="nextTo"/>
        <c:txPr>
          <a:bodyPr/>
          <a:lstStyle/>
          <a:p>
            <a:pPr>
              <a:defRPr sz="1400"/>
            </a:pPr>
            <a:endParaRPr lang="en-US"/>
          </a:p>
        </c:txPr>
        <c:crossAx val="2128185784"/>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Sheet4!$C$18</c:f>
              <c:strCache>
                <c:ptCount val="1"/>
                <c:pt idx="0">
                  <c:v>clinvalidate</c:v>
                </c:pt>
              </c:strCache>
            </c:strRef>
          </c:tx>
          <c:invertIfNegative val="0"/>
          <c:cat>
            <c:strRef>
              <c:f>Sheet4!$B$19:$B$31</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Sheet4!$C$19:$C$31</c:f>
              <c:numCache>
                <c:formatCode>General</c:formatCode>
                <c:ptCount val="13"/>
                <c:pt idx="0">
                  <c:v>26.9331</c:v>
                </c:pt>
                <c:pt idx="1">
                  <c:v>66.999</c:v>
                </c:pt>
                <c:pt idx="2">
                  <c:v>20.6646</c:v>
                </c:pt>
                <c:pt idx="3">
                  <c:v>53.6362</c:v>
                </c:pt>
                <c:pt idx="4">
                  <c:v>15.4211</c:v>
                </c:pt>
                <c:pt idx="5">
                  <c:v>57.0234</c:v>
                </c:pt>
                <c:pt idx="6">
                  <c:v>26.4851</c:v>
                </c:pt>
                <c:pt idx="7">
                  <c:v>17.975</c:v>
                </c:pt>
                <c:pt idx="8">
                  <c:v>60.254</c:v>
                </c:pt>
                <c:pt idx="9">
                  <c:v>18.1139</c:v>
                </c:pt>
                <c:pt idx="10">
                  <c:v>64.7052</c:v>
                </c:pt>
                <c:pt idx="12">
                  <c:v>38.9282</c:v>
                </c:pt>
              </c:numCache>
            </c:numRef>
          </c:val>
        </c:ser>
        <c:ser>
          <c:idx val="1"/>
          <c:order val="1"/>
          <c:tx>
            <c:strRef>
              <c:f>Sheet4!$D$18</c:f>
              <c:strCache>
                <c:ptCount val="1"/>
                <c:pt idx="0">
                  <c:v>clundirty</c:v>
                </c:pt>
              </c:strCache>
            </c:strRef>
          </c:tx>
          <c:invertIfNegative val="0"/>
          <c:cat>
            <c:strRef>
              <c:f>Sheet4!$B$19:$B$31</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Sheet4!$D$19:$D$31</c:f>
              <c:numCache>
                <c:formatCode>General</c:formatCode>
                <c:ptCount val="13"/>
                <c:pt idx="0">
                  <c:v>26.9378</c:v>
                </c:pt>
                <c:pt idx="1">
                  <c:v>69.4786</c:v>
                </c:pt>
                <c:pt idx="2">
                  <c:v>20.5087</c:v>
                </c:pt>
                <c:pt idx="3">
                  <c:v>53.6915</c:v>
                </c:pt>
                <c:pt idx="4">
                  <c:v>15.4544</c:v>
                </c:pt>
                <c:pt idx="5">
                  <c:v>61.1667</c:v>
                </c:pt>
                <c:pt idx="6">
                  <c:v>23.3552</c:v>
                </c:pt>
                <c:pt idx="7">
                  <c:v>18.2582</c:v>
                </c:pt>
                <c:pt idx="8">
                  <c:v>60.7978</c:v>
                </c:pt>
                <c:pt idx="9">
                  <c:v>18.1149</c:v>
                </c:pt>
                <c:pt idx="10">
                  <c:v>64.8506</c:v>
                </c:pt>
                <c:pt idx="12">
                  <c:v>39.3286</c:v>
                </c:pt>
              </c:numCache>
            </c:numRef>
          </c:val>
        </c:ser>
        <c:ser>
          <c:idx val="2"/>
          <c:order val="2"/>
          <c:tx>
            <c:strRef>
              <c:f>Sheet4!$E$18</c:f>
              <c:strCache>
                <c:ptCount val="1"/>
                <c:pt idx="0">
                  <c:v>clclean</c:v>
                </c:pt>
              </c:strCache>
            </c:strRef>
          </c:tx>
          <c:spPr>
            <a:solidFill>
              <a:schemeClr val="accent6">
                <a:lumMod val="40000"/>
                <a:lumOff val="60000"/>
              </a:schemeClr>
            </a:solidFill>
          </c:spPr>
          <c:invertIfNegative val="0"/>
          <c:cat>
            <c:strRef>
              <c:f>Sheet4!$B$19:$B$31</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Sheet4!$E$19:$E$31</c:f>
              <c:numCache>
                <c:formatCode>General</c:formatCode>
                <c:ptCount val="13"/>
                <c:pt idx="0">
                  <c:v>26.9201</c:v>
                </c:pt>
                <c:pt idx="1">
                  <c:v>67.1972</c:v>
                </c:pt>
                <c:pt idx="2">
                  <c:v>20.5499</c:v>
                </c:pt>
                <c:pt idx="3">
                  <c:v>53.711</c:v>
                </c:pt>
                <c:pt idx="4">
                  <c:v>15.459</c:v>
                </c:pt>
                <c:pt idx="5">
                  <c:v>56.8854</c:v>
                </c:pt>
                <c:pt idx="6">
                  <c:v>23.6914</c:v>
                </c:pt>
                <c:pt idx="7">
                  <c:v>18.051</c:v>
                </c:pt>
                <c:pt idx="8">
                  <c:v>59.7711</c:v>
                </c:pt>
                <c:pt idx="9">
                  <c:v>18.1507</c:v>
                </c:pt>
                <c:pt idx="10">
                  <c:v>64.6801</c:v>
                </c:pt>
                <c:pt idx="12">
                  <c:v>38.6425</c:v>
                </c:pt>
              </c:numCache>
            </c:numRef>
          </c:val>
        </c:ser>
        <c:ser>
          <c:idx val="3"/>
          <c:order val="3"/>
          <c:tx>
            <c:strRef>
              <c:f>Sheet4!$F$18</c:f>
              <c:strCache>
                <c:ptCount val="1"/>
                <c:pt idx="0">
                  <c:v>clzero</c:v>
                </c:pt>
              </c:strCache>
            </c:strRef>
          </c:tx>
          <c:spPr>
            <a:solidFill>
              <a:srgbClr val="FF0000"/>
            </a:solidFill>
          </c:spPr>
          <c:invertIfNegative val="0"/>
          <c:cat>
            <c:strRef>
              <c:f>Sheet4!$B$19:$B$31</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Sheet4!$F$19:$F$31</c:f>
              <c:numCache>
                <c:formatCode>General</c:formatCode>
                <c:ptCount val="13"/>
                <c:pt idx="0">
                  <c:v>100.2648</c:v>
                </c:pt>
                <c:pt idx="1">
                  <c:v>100.0899</c:v>
                </c:pt>
                <c:pt idx="2">
                  <c:v>100.178</c:v>
                </c:pt>
                <c:pt idx="3">
                  <c:v>99.9323</c:v>
                </c:pt>
                <c:pt idx="4">
                  <c:v>100.0677</c:v>
                </c:pt>
                <c:pt idx="5">
                  <c:v>100.1369</c:v>
                </c:pt>
                <c:pt idx="6">
                  <c:v>99.2719</c:v>
                </c:pt>
                <c:pt idx="7">
                  <c:v>99.4901</c:v>
                </c:pt>
                <c:pt idx="8">
                  <c:v>99.8938</c:v>
                </c:pt>
                <c:pt idx="9">
                  <c:v>102.0974</c:v>
                </c:pt>
                <c:pt idx="10">
                  <c:v>99.16249999999998</c:v>
                </c:pt>
                <c:pt idx="12">
                  <c:v>100.0532</c:v>
                </c:pt>
              </c:numCache>
            </c:numRef>
          </c:val>
        </c:ser>
        <c:ser>
          <c:idx val="4"/>
          <c:order val="4"/>
          <c:tx>
            <c:strRef>
              <c:f>Sheet4!$G$18</c:f>
              <c:strCache>
                <c:ptCount val="1"/>
                <c:pt idx="0">
                  <c:v>clclean+clzero</c:v>
                </c:pt>
              </c:strCache>
            </c:strRef>
          </c:tx>
          <c:spPr>
            <a:solidFill>
              <a:srgbClr val="991CE0"/>
            </a:solidFill>
          </c:spPr>
          <c:invertIfNegative val="0"/>
          <c:cat>
            <c:strRef>
              <c:f>Sheet4!$B$19:$B$31</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Sheet4!$G$19:$G$31</c:f>
              <c:numCache>
                <c:formatCode>General</c:formatCode>
                <c:ptCount val="13"/>
                <c:pt idx="0">
                  <c:v>27.0634</c:v>
                </c:pt>
                <c:pt idx="1">
                  <c:v>66.803</c:v>
                </c:pt>
                <c:pt idx="2">
                  <c:v>20.5735</c:v>
                </c:pt>
                <c:pt idx="3">
                  <c:v>53.6223</c:v>
                </c:pt>
                <c:pt idx="4">
                  <c:v>15.5161</c:v>
                </c:pt>
                <c:pt idx="5">
                  <c:v>56.939</c:v>
                </c:pt>
                <c:pt idx="6">
                  <c:v>23.2548</c:v>
                </c:pt>
                <c:pt idx="7">
                  <c:v>17.8816</c:v>
                </c:pt>
                <c:pt idx="8">
                  <c:v>59.4807</c:v>
                </c:pt>
                <c:pt idx="9">
                  <c:v>18.1058</c:v>
                </c:pt>
                <c:pt idx="10">
                  <c:v>64.2778</c:v>
                </c:pt>
                <c:pt idx="12">
                  <c:v>38.5016</c:v>
                </c:pt>
              </c:numCache>
            </c:numRef>
          </c:val>
        </c:ser>
        <c:dLbls>
          <c:showLegendKey val="0"/>
          <c:showVal val="0"/>
          <c:showCatName val="0"/>
          <c:showSerName val="0"/>
          <c:showPercent val="0"/>
          <c:showBubbleSize val="0"/>
        </c:dLbls>
        <c:gapWidth val="150"/>
        <c:axId val="2128248808"/>
        <c:axId val="2128251896"/>
      </c:barChart>
      <c:catAx>
        <c:axId val="2128248808"/>
        <c:scaling>
          <c:orientation val="minMax"/>
        </c:scaling>
        <c:delete val="0"/>
        <c:axPos val="b"/>
        <c:majorTickMark val="out"/>
        <c:minorTickMark val="none"/>
        <c:tickLblPos val="nextTo"/>
        <c:txPr>
          <a:bodyPr/>
          <a:lstStyle/>
          <a:p>
            <a:pPr>
              <a:defRPr sz="1600"/>
            </a:pPr>
            <a:endParaRPr lang="en-US"/>
          </a:p>
        </c:txPr>
        <c:crossAx val="2128251896"/>
        <c:crosses val="autoZero"/>
        <c:auto val="1"/>
        <c:lblAlgn val="ctr"/>
        <c:lblOffset val="100"/>
        <c:noMultiLvlLbl val="0"/>
      </c:catAx>
      <c:valAx>
        <c:axId val="2128251896"/>
        <c:scaling>
          <c:orientation val="minMax"/>
        </c:scaling>
        <c:delete val="0"/>
        <c:axPos val="l"/>
        <c:majorGridlines/>
        <c:title>
          <c:tx>
            <c:rich>
              <a:bodyPr rot="-5400000" vert="horz"/>
              <a:lstStyle/>
              <a:p>
                <a:pPr>
                  <a:defRPr sz="2000"/>
                </a:pPr>
                <a:r>
                  <a:rPr lang="en-US" sz="2000"/>
                  <a:t>Writes/Baseline</a:t>
                </a:r>
                <a:r>
                  <a:rPr lang="en-US" sz="2000" baseline="0"/>
                  <a:t> (%)</a:t>
                </a:r>
                <a:endParaRPr lang="en-US" sz="2000"/>
              </a:p>
            </c:rich>
          </c:tx>
          <c:layout/>
          <c:overlay val="0"/>
        </c:title>
        <c:numFmt formatCode="General" sourceLinked="1"/>
        <c:majorTickMark val="out"/>
        <c:minorTickMark val="none"/>
        <c:tickLblPos val="nextTo"/>
        <c:txPr>
          <a:bodyPr/>
          <a:lstStyle/>
          <a:p>
            <a:pPr>
              <a:defRPr sz="1400"/>
            </a:pPr>
            <a:endParaRPr lang="en-US"/>
          </a:p>
        </c:txPr>
        <c:crossAx val="2128248808"/>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Sheet4!$C$36</c:f>
              <c:strCache>
                <c:ptCount val="1"/>
                <c:pt idx="0">
                  <c:v>clinvalidate</c:v>
                </c:pt>
              </c:strCache>
            </c:strRef>
          </c:tx>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Sheet4!$C$37:$C$49</c:f>
              <c:numCache>
                <c:formatCode>General</c:formatCode>
                <c:ptCount val="13"/>
                <c:pt idx="0">
                  <c:v>109.9902</c:v>
                </c:pt>
                <c:pt idx="1">
                  <c:v>108.2933</c:v>
                </c:pt>
                <c:pt idx="2">
                  <c:v>128.9611</c:v>
                </c:pt>
                <c:pt idx="3">
                  <c:v>111.8587</c:v>
                </c:pt>
                <c:pt idx="4">
                  <c:v>157.2018</c:v>
                </c:pt>
                <c:pt idx="5">
                  <c:v>105.4529</c:v>
                </c:pt>
                <c:pt idx="6">
                  <c:v>204.6035</c:v>
                </c:pt>
                <c:pt idx="7">
                  <c:v>122.9164</c:v>
                </c:pt>
                <c:pt idx="8">
                  <c:v>104.0655</c:v>
                </c:pt>
                <c:pt idx="9">
                  <c:v>130.0581</c:v>
                </c:pt>
                <c:pt idx="10">
                  <c:v>111.306</c:v>
                </c:pt>
                <c:pt idx="12">
                  <c:v>126.7916</c:v>
                </c:pt>
              </c:numCache>
            </c:numRef>
          </c:val>
        </c:ser>
        <c:ser>
          <c:idx val="1"/>
          <c:order val="1"/>
          <c:tx>
            <c:strRef>
              <c:f>Sheet4!$D$36</c:f>
              <c:strCache>
                <c:ptCount val="1"/>
                <c:pt idx="0">
                  <c:v>clundirty</c:v>
                </c:pt>
              </c:strCache>
            </c:strRef>
          </c:tx>
          <c:spPr>
            <a:noFill/>
            <a:ln>
              <a:noFill/>
            </a:ln>
            <a:effectLst/>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Sheet4!$D$37:$D$49</c:f>
              <c:numCache>
                <c:formatCode>General</c:formatCode>
                <c:ptCount val="13"/>
                <c:pt idx="0">
                  <c:v>100.165</c:v>
                </c:pt>
                <c:pt idx="1">
                  <c:v>100.1771</c:v>
                </c:pt>
                <c:pt idx="2">
                  <c:v>100.0805</c:v>
                </c:pt>
                <c:pt idx="3">
                  <c:v>99.83070000000001</c:v>
                </c:pt>
                <c:pt idx="4">
                  <c:v>99.9538</c:v>
                </c:pt>
                <c:pt idx="5">
                  <c:v>99.86739999999998</c:v>
                </c:pt>
                <c:pt idx="6">
                  <c:v>101.1319</c:v>
                </c:pt>
                <c:pt idx="7">
                  <c:v>99.4968</c:v>
                </c:pt>
                <c:pt idx="8">
                  <c:v>99.83370000000001</c:v>
                </c:pt>
                <c:pt idx="9">
                  <c:v>100.498</c:v>
                </c:pt>
                <c:pt idx="10">
                  <c:v>99.6101</c:v>
                </c:pt>
                <c:pt idx="12">
                  <c:v>100.0586</c:v>
                </c:pt>
              </c:numCache>
            </c:numRef>
          </c:val>
        </c:ser>
        <c:ser>
          <c:idx val="2"/>
          <c:order val="2"/>
          <c:tx>
            <c:strRef>
              <c:f>Sheet4!$E$36</c:f>
              <c:strCache>
                <c:ptCount val="1"/>
                <c:pt idx="0">
                  <c:v>clclean</c:v>
                </c:pt>
              </c:strCache>
            </c:strRef>
          </c:tx>
          <c:spPr>
            <a:noFill/>
            <a:ln>
              <a:noFill/>
            </a:ln>
            <a:effectLst/>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Sheet4!$E$37:$E$49</c:f>
              <c:numCache>
                <c:formatCode>General</c:formatCode>
                <c:ptCount val="13"/>
                <c:pt idx="0">
                  <c:v>49.8338</c:v>
                </c:pt>
                <c:pt idx="1">
                  <c:v>93.2939</c:v>
                </c:pt>
                <c:pt idx="2">
                  <c:v>37.9767</c:v>
                </c:pt>
                <c:pt idx="3">
                  <c:v>84.7278</c:v>
                </c:pt>
                <c:pt idx="4">
                  <c:v>28.9028</c:v>
                </c:pt>
                <c:pt idx="5">
                  <c:v>88.7766</c:v>
                </c:pt>
                <c:pt idx="6">
                  <c:v>39.9385</c:v>
                </c:pt>
                <c:pt idx="7">
                  <c:v>34.8308</c:v>
                </c:pt>
                <c:pt idx="8">
                  <c:v>87.2346</c:v>
                </c:pt>
                <c:pt idx="9">
                  <c:v>35.7517</c:v>
                </c:pt>
                <c:pt idx="10">
                  <c:v>91.9459</c:v>
                </c:pt>
                <c:pt idx="12">
                  <c:v>61.2012</c:v>
                </c:pt>
              </c:numCache>
            </c:numRef>
          </c:val>
        </c:ser>
        <c:ser>
          <c:idx val="3"/>
          <c:order val="3"/>
          <c:tx>
            <c:strRef>
              <c:f>Sheet4!$F$36</c:f>
              <c:strCache>
                <c:ptCount val="1"/>
                <c:pt idx="0">
                  <c:v>clzero</c:v>
                </c:pt>
              </c:strCache>
            </c:strRef>
          </c:tx>
          <c:spPr>
            <a:noFill/>
            <a:ln>
              <a:noFill/>
            </a:ln>
            <a:effectLst/>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Sheet4!$F$37:$F$49</c:f>
              <c:numCache>
                <c:formatCode>General</c:formatCode>
                <c:ptCount val="13"/>
                <c:pt idx="0">
                  <c:v>8.7744</c:v>
                </c:pt>
                <c:pt idx="1">
                  <c:v>21.0922</c:v>
                </c:pt>
                <c:pt idx="2">
                  <c:v>10.0476</c:v>
                </c:pt>
                <c:pt idx="3">
                  <c:v>22.1522</c:v>
                </c:pt>
                <c:pt idx="4">
                  <c:v>7.252499999999999</c:v>
                </c:pt>
                <c:pt idx="5">
                  <c:v>15.0406</c:v>
                </c:pt>
                <c:pt idx="6">
                  <c:v>8.1746</c:v>
                </c:pt>
                <c:pt idx="7">
                  <c:v>6.885199999999998</c:v>
                </c:pt>
                <c:pt idx="8">
                  <c:v>32.6919</c:v>
                </c:pt>
                <c:pt idx="9">
                  <c:v>8.828700000000001</c:v>
                </c:pt>
                <c:pt idx="10">
                  <c:v>17.727</c:v>
                </c:pt>
                <c:pt idx="12">
                  <c:v>14.4243</c:v>
                </c:pt>
              </c:numCache>
            </c:numRef>
          </c:val>
        </c:ser>
        <c:ser>
          <c:idx val="4"/>
          <c:order val="4"/>
          <c:tx>
            <c:strRef>
              <c:f>Sheet4!$G$36</c:f>
              <c:strCache>
                <c:ptCount val="1"/>
                <c:pt idx="0">
                  <c:v>clclean+clzero</c:v>
                </c:pt>
              </c:strCache>
            </c:strRef>
          </c:tx>
          <c:spPr>
            <a:noFill/>
            <a:ln>
              <a:noFill/>
            </a:ln>
            <a:effectLst/>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Sheet4!$G$37:$G$49</c:f>
              <c:numCache>
                <c:formatCode>General</c:formatCode>
                <c:ptCount val="13"/>
                <c:pt idx="0">
                  <c:v>7.5566</c:v>
                </c:pt>
                <c:pt idx="1">
                  <c:v>21.1728</c:v>
                </c:pt>
                <c:pt idx="2">
                  <c:v>9.9233</c:v>
                </c:pt>
                <c:pt idx="3">
                  <c:v>21.3928</c:v>
                </c:pt>
                <c:pt idx="4">
                  <c:v>7.266100000000001</c:v>
                </c:pt>
                <c:pt idx="5">
                  <c:v>13.9238</c:v>
                </c:pt>
                <c:pt idx="6">
                  <c:v>8.027800000000001</c:v>
                </c:pt>
                <c:pt idx="7">
                  <c:v>6.342799999999999</c:v>
                </c:pt>
                <c:pt idx="8">
                  <c:v>31.8239</c:v>
                </c:pt>
                <c:pt idx="9">
                  <c:v>8.411300000000001</c:v>
                </c:pt>
                <c:pt idx="10">
                  <c:v>17.081</c:v>
                </c:pt>
                <c:pt idx="12">
                  <c:v>13.902</c:v>
                </c:pt>
              </c:numCache>
            </c:numRef>
          </c:val>
        </c:ser>
        <c:dLbls>
          <c:showLegendKey val="0"/>
          <c:showVal val="0"/>
          <c:showCatName val="0"/>
          <c:showSerName val="0"/>
          <c:showPercent val="0"/>
          <c:showBubbleSize val="0"/>
        </c:dLbls>
        <c:gapWidth val="150"/>
        <c:axId val="-2135114120"/>
        <c:axId val="-2135111032"/>
      </c:barChart>
      <c:catAx>
        <c:axId val="-2135114120"/>
        <c:scaling>
          <c:orientation val="minMax"/>
        </c:scaling>
        <c:delete val="0"/>
        <c:axPos val="b"/>
        <c:majorTickMark val="out"/>
        <c:minorTickMark val="none"/>
        <c:tickLblPos val="nextTo"/>
        <c:txPr>
          <a:bodyPr/>
          <a:lstStyle/>
          <a:p>
            <a:pPr>
              <a:defRPr sz="1600"/>
            </a:pPr>
            <a:endParaRPr lang="en-US"/>
          </a:p>
        </c:txPr>
        <c:crossAx val="-2135111032"/>
        <c:crosses val="autoZero"/>
        <c:auto val="1"/>
        <c:lblAlgn val="ctr"/>
        <c:lblOffset val="100"/>
        <c:noMultiLvlLbl val="0"/>
      </c:catAx>
      <c:valAx>
        <c:axId val="-2135111032"/>
        <c:scaling>
          <c:orientation val="minMax"/>
          <c:max val="225.0"/>
          <c:min val="0.0"/>
        </c:scaling>
        <c:delete val="0"/>
        <c:axPos val="l"/>
        <c:majorGridlines/>
        <c:title>
          <c:tx>
            <c:rich>
              <a:bodyPr rot="-5400000" vert="horz"/>
              <a:lstStyle/>
              <a:p>
                <a:pPr>
                  <a:defRPr sz="2000"/>
                </a:pPr>
                <a:r>
                  <a:rPr lang="en-US" sz="2000"/>
                  <a:t>Reads</a:t>
                </a:r>
                <a:r>
                  <a:rPr lang="en-US" sz="2000" baseline="0"/>
                  <a:t>/Baseline (%)</a:t>
                </a:r>
                <a:endParaRPr lang="en-US" sz="2000"/>
              </a:p>
            </c:rich>
          </c:tx>
          <c:layout/>
          <c:overlay val="0"/>
        </c:title>
        <c:numFmt formatCode="General" sourceLinked="1"/>
        <c:majorTickMark val="out"/>
        <c:minorTickMark val="none"/>
        <c:tickLblPos val="nextTo"/>
        <c:txPr>
          <a:bodyPr/>
          <a:lstStyle/>
          <a:p>
            <a:pPr>
              <a:defRPr sz="1400"/>
            </a:pPr>
            <a:endParaRPr lang="en-US"/>
          </a:p>
        </c:txPr>
        <c:crossAx val="-2135114120"/>
        <c:crosses val="autoZero"/>
        <c:crossBetween val="between"/>
        <c:majorUnit val="25.0"/>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Sheet4!$C$36</c:f>
              <c:strCache>
                <c:ptCount val="1"/>
                <c:pt idx="0">
                  <c:v>clinvalidate</c:v>
                </c:pt>
              </c:strCache>
            </c:strRef>
          </c:tx>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Sheet4!$C$37:$C$49</c:f>
              <c:numCache>
                <c:formatCode>General</c:formatCode>
                <c:ptCount val="13"/>
                <c:pt idx="0">
                  <c:v>109.9902</c:v>
                </c:pt>
                <c:pt idx="1">
                  <c:v>108.2933</c:v>
                </c:pt>
                <c:pt idx="2">
                  <c:v>128.9611</c:v>
                </c:pt>
                <c:pt idx="3">
                  <c:v>111.8587</c:v>
                </c:pt>
                <c:pt idx="4">
                  <c:v>157.2018</c:v>
                </c:pt>
                <c:pt idx="5">
                  <c:v>105.4529</c:v>
                </c:pt>
                <c:pt idx="6">
                  <c:v>204.6035</c:v>
                </c:pt>
                <c:pt idx="7">
                  <c:v>122.9164</c:v>
                </c:pt>
                <c:pt idx="8">
                  <c:v>104.0655</c:v>
                </c:pt>
                <c:pt idx="9">
                  <c:v>130.0581</c:v>
                </c:pt>
                <c:pt idx="10">
                  <c:v>111.306</c:v>
                </c:pt>
                <c:pt idx="12">
                  <c:v>126.7916</c:v>
                </c:pt>
              </c:numCache>
            </c:numRef>
          </c:val>
        </c:ser>
        <c:ser>
          <c:idx val="1"/>
          <c:order val="1"/>
          <c:tx>
            <c:strRef>
              <c:f>Sheet4!$D$36</c:f>
              <c:strCache>
                <c:ptCount val="1"/>
                <c:pt idx="0">
                  <c:v>clundirty</c:v>
                </c:pt>
              </c:strCache>
            </c:strRef>
          </c:tx>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Sheet4!$D$37:$D$49</c:f>
              <c:numCache>
                <c:formatCode>General</c:formatCode>
                <c:ptCount val="13"/>
                <c:pt idx="0">
                  <c:v>100.165</c:v>
                </c:pt>
                <c:pt idx="1">
                  <c:v>100.1771</c:v>
                </c:pt>
                <c:pt idx="2">
                  <c:v>100.0805</c:v>
                </c:pt>
                <c:pt idx="3">
                  <c:v>99.83070000000001</c:v>
                </c:pt>
                <c:pt idx="4">
                  <c:v>99.9538</c:v>
                </c:pt>
                <c:pt idx="5">
                  <c:v>99.86739999999998</c:v>
                </c:pt>
                <c:pt idx="6">
                  <c:v>101.1319</c:v>
                </c:pt>
                <c:pt idx="7">
                  <c:v>99.4968</c:v>
                </c:pt>
                <c:pt idx="8">
                  <c:v>99.83370000000001</c:v>
                </c:pt>
                <c:pt idx="9">
                  <c:v>100.498</c:v>
                </c:pt>
                <c:pt idx="10">
                  <c:v>99.6101</c:v>
                </c:pt>
                <c:pt idx="12">
                  <c:v>100.0586</c:v>
                </c:pt>
              </c:numCache>
            </c:numRef>
          </c:val>
        </c:ser>
        <c:ser>
          <c:idx val="2"/>
          <c:order val="2"/>
          <c:tx>
            <c:strRef>
              <c:f>Sheet4!$E$36</c:f>
              <c:strCache>
                <c:ptCount val="1"/>
                <c:pt idx="0">
                  <c:v>clclean</c:v>
                </c:pt>
              </c:strCache>
            </c:strRef>
          </c:tx>
          <c:spPr>
            <a:noFill/>
            <a:ln>
              <a:noFill/>
            </a:ln>
            <a:effectLst/>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Sheet4!$E$37:$E$49</c:f>
              <c:numCache>
                <c:formatCode>General</c:formatCode>
                <c:ptCount val="13"/>
                <c:pt idx="0">
                  <c:v>49.8338</c:v>
                </c:pt>
                <c:pt idx="1">
                  <c:v>93.2939</c:v>
                </c:pt>
                <c:pt idx="2">
                  <c:v>37.9767</c:v>
                </c:pt>
                <c:pt idx="3">
                  <c:v>84.7278</c:v>
                </c:pt>
                <c:pt idx="4">
                  <c:v>28.9028</c:v>
                </c:pt>
                <c:pt idx="5">
                  <c:v>88.7766</c:v>
                </c:pt>
                <c:pt idx="6">
                  <c:v>39.9385</c:v>
                </c:pt>
                <c:pt idx="7">
                  <c:v>34.8308</c:v>
                </c:pt>
                <c:pt idx="8">
                  <c:v>87.2346</c:v>
                </c:pt>
                <c:pt idx="9">
                  <c:v>35.7517</c:v>
                </c:pt>
                <c:pt idx="10">
                  <c:v>91.9459</c:v>
                </c:pt>
                <c:pt idx="12">
                  <c:v>61.2012</c:v>
                </c:pt>
              </c:numCache>
            </c:numRef>
          </c:val>
        </c:ser>
        <c:ser>
          <c:idx val="3"/>
          <c:order val="3"/>
          <c:tx>
            <c:strRef>
              <c:f>Sheet4!$F$36</c:f>
              <c:strCache>
                <c:ptCount val="1"/>
                <c:pt idx="0">
                  <c:v>clzero</c:v>
                </c:pt>
              </c:strCache>
            </c:strRef>
          </c:tx>
          <c:spPr>
            <a:noFill/>
            <a:ln>
              <a:noFill/>
            </a:ln>
            <a:effectLst/>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Sheet4!$F$37:$F$49</c:f>
              <c:numCache>
                <c:formatCode>General</c:formatCode>
                <c:ptCount val="13"/>
                <c:pt idx="0">
                  <c:v>8.7744</c:v>
                </c:pt>
                <c:pt idx="1">
                  <c:v>21.0922</c:v>
                </c:pt>
                <c:pt idx="2">
                  <c:v>10.0476</c:v>
                </c:pt>
                <c:pt idx="3">
                  <c:v>22.1522</c:v>
                </c:pt>
                <c:pt idx="4">
                  <c:v>7.252499999999999</c:v>
                </c:pt>
                <c:pt idx="5">
                  <c:v>15.0406</c:v>
                </c:pt>
                <c:pt idx="6">
                  <c:v>8.1746</c:v>
                </c:pt>
                <c:pt idx="7">
                  <c:v>6.885199999999997</c:v>
                </c:pt>
                <c:pt idx="8">
                  <c:v>32.6919</c:v>
                </c:pt>
                <c:pt idx="9">
                  <c:v>8.828700000000001</c:v>
                </c:pt>
                <c:pt idx="10">
                  <c:v>17.727</c:v>
                </c:pt>
                <c:pt idx="12">
                  <c:v>14.4243</c:v>
                </c:pt>
              </c:numCache>
            </c:numRef>
          </c:val>
        </c:ser>
        <c:ser>
          <c:idx val="4"/>
          <c:order val="4"/>
          <c:tx>
            <c:strRef>
              <c:f>Sheet4!$G$36</c:f>
              <c:strCache>
                <c:ptCount val="1"/>
                <c:pt idx="0">
                  <c:v>clclean+clzero</c:v>
                </c:pt>
              </c:strCache>
            </c:strRef>
          </c:tx>
          <c:spPr>
            <a:noFill/>
            <a:ln>
              <a:noFill/>
            </a:ln>
            <a:effectLst/>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Sheet4!$G$37:$G$49</c:f>
              <c:numCache>
                <c:formatCode>General</c:formatCode>
                <c:ptCount val="13"/>
                <c:pt idx="0">
                  <c:v>7.5566</c:v>
                </c:pt>
                <c:pt idx="1">
                  <c:v>21.1728</c:v>
                </c:pt>
                <c:pt idx="2">
                  <c:v>9.9233</c:v>
                </c:pt>
                <c:pt idx="3">
                  <c:v>21.3928</c:v>
                </c:pt>
                <c:pt idx="4">
                  <c:v>7.266100000000001</c:v>
                </c:pt>
                <c:pt idx="5">
                  <c:v>13.9238</c:v>
                </c:pt>
                <c:pt idx="6">
                  <c:v>8.027800000000001</c:v>
                </c:pt>
                <c:pt idx="7">
                  <c:v>6.342799999999999</c:v>
                </c:pt>
                <c:pt idx="8">
                  <c:v>31.8239</c:v>
                </c:pt>
                <c:pt idx="9">
                  <c:v>8.411300000000001</c:v>
                </c:pt>
                <c:pt idx="10">
                  <c:v>17.081</c:v>
                </c:pt>
                <c:pt idx="12">
                  <c:v>13.902</c:v>
                </c:pt>
              </c:numCache>
            </c:numRef>
          </c:val>
        </c:ser>
        <c:dLbls>
          <c:showLegendKey val="0"/>
          <c:showVal val="0"/>
          <c:showCatName val="0"/>
          <c:showSerName val="0"/>
          <c:showPercent val="0"/>
          <c:showBubbleSize val="0"/>
        </c:dLbls>
        <c:gapWidth val="150"/>
        <c:axId val="-2135010872"/>
        <c:axId val="-2135007784"/>
      </c:barChart>
      <c:catAx>
        <c:axId val="-2135010872"/>
        <c:scaling>
          <c:orientation val="minMax"/>
        </c:scaling>
        <c:delete val="0"/>
        <c:axPos val="b"/>
        <c:majorTickMark val="out"/>
        <c:minorTickMark val="none"/>
        <c:tickLblPos val="nextTo"/>
        <c:txPr>
          <a:bodyPr/>
          <a:lstStyle/>
          <a:p>
            <a:pPr>
              <a:defRPr sz="1600"/>
            </a:pPr>
            <a:endParaRPr lang="en-US"/>
          </a:p>
        </c:txPr>
        <c:crossAx val="-2135007784"/>
        <c:crosses val="autoZero"/>
        <c:auto val="1"/>
        <c:lblAlgn val="ctr"/>
        <c:lblOffset val="100"/>
        <c:noMultiLvlLbl val="0"/>
      </c:catAx>
      <c:valAx>
        <c:axId val="-2135007784"/>
        <c:scaling>
          <c:orientation val="minMax"/>
          <c:max val="225.0"/>
          <c:min val="0.0"/>
        </c:scaling>
        <c:delete val="0"/>
        <c:axPos val="l"/>
        <c:majorGridlines/>
        <c:title>
          <c:tx>
            <c:rich>
              <a:bodyPr rot="-5400000" vert="horz"/>
              <a:lstStyle/>
              <a:p>
                <a:pPr>
                  <a:defRPr sz="2000"/>
                </a:pPr>
                <a:r>
                  <a:rPr lang="en-US" sz="2000"/>
                  <a:t>Reads</a:t>
                </a:r>
                <a:r>
                  <a:rPr lang="en-US" sz="2000" baseline="0"/>
                  <a:t>/Baseline (%)</a:t>
                </a:r>
                <a:endParaRPr lang="en-US" sz="2000"/>
              </a:p>
            </c:rich>
          </c:tx>
          <c:layout/>
          <c:overlay val="0"/>
        </c:title>
        <c:numFmt formatCode="General" sourceLinked="1"/>
        <c:majorTickMark val="out"/>
        <c:minorTickMark val="none"/>
        <c:tickLblPos val="nextTo"/>
        <c:txPr>
          <a:bodyPr/>
          <a:lstStyle/>
          <a:p>
            <a:pPr>
              <a:defRPr sz="1400"/>
            </a:pPr>
            <a:endParaRPr lang="en-US"/>
          </a:p>
        </c:txPr>
        <c:crossAx val="-2135010872"/>
        <c:crosses val="autoZero"/>
        <c:crossBetween val="between"/>
        <c:majorUnit val="25.0"/>
      </c:valAx>
    </c:plotArea>
    <c:legend>
      <c:legendPos val="r"/>
      <c:layout/>
      <c:overlay val="0"/>
      <c:txPr>
        <a:bodyPr/>
        <a:lstStyle/>
        <a:p>
          <a:pPr>
            <a:defRPr sz="1600"/>
          </a:pPr>
          <a:endParaRPr lang="en-US"/>
        </a:p>
      </c:txPr>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Sheet4!$C$36</c:f>
              <c:strCache>
                <c:ptCount val="1"/>
                <c:pt idx="0">
                  <c:v>clinvalidate</c:v>
                </c:pt>
              </c:strCache>
            </c:strRef>
          </c:tx>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Sheet4!$C$37:$C$49</c:f>
              <c:numCache>
                <c:formatCode>General</c:formatCode>
                <c:ptCount val="13"/>
                <c:pt idx="0">
                  <c:v>109.9902</c:v>
                </c:pt>
                <c:pt idx="1">
                  <c:v>108.2933</c:v>
                </c:pt>
                <c:pt idx="2">
                  <c:v>128.9611</c:v>
                </c:pt>
                <c:pt idx="3">
                  <c:v>111.8587</c:v>
                </c:pt>
                <c:pt idx="4">
                  <c:v>157.2018</c:v>
                </c:pt>
                <c:pt idx="5">
                  <c:v>105.4529</c:v>
                </c:pt>
                <c:pt idx="6">
                  <c:v>204.6035</c:v>
                </c:pt>
                <c:pt idx="7">
                  <c:v>122.9164</c:v>
                </c:pt>
                <c:pt idx="8">
                  <c:v>104.0655</c:v>
                </c:pt>
                <c:pt idx="9">
                  <c:v>130.0581</c:v>
                </c:pt>
                <c:pt idx="10">
                  <c:v>111.306</c:v>
                </c:pt>
                <c:pt idx="12">
                  <c:v>126.7916</c:v>
                </c:pt>
              </c:numCache>
            </c:numRef>
          </c:val>
        </c:ser>
        <c:ser>
          <c:idx val="1"/>
          <c:order val="1"/>
          <c:tx>
            <c:strRef>
              <c:f>Sheet4!$D$36</c:f>
              <c:strCache>
                <c:ptCount val="1"/>
                <c:pt idx="0">
                  <c:v>clundirty</c:v>
                </c:pt>
              </c:strCache>
            </c:strRef>
          </c:tx>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Sheet4!$D$37:$D$49</c:f>
              <c:numCache>
                <c:formatCode>General</c:formatCode>
                <c:ptCount val="13"/>
                <c:pt idx="0">
                  <c:v>100.165</c:v>
                </c:pt>
                <c:pt idx="1">
                  <c:v>100.1771</c:v>
                </c:pt>
                <c:pt idx="2">
                  <c:v>100.0805</c:v>
                </c:pt>
                <c:pt idx="3">
                  <c:v>99.83070000000001</c:v>
                </c:pt>
                <c:pt idx="4">
                  <c:v>99.9538</c:v>
                </c:pt>
                <c:pt idx="5">
                  <c:v>99.86739999999998</c:v>
                </c:pt>
                <c:pt idx="6">
                  <c:v>101.1319</c:v>
                </c:pt>
                <c:pt idx="7">
                  <c:v>99.4968</c:v>
                </c:pt>
                <c:pt idx="8">
                  <c:v>99.83370000000001</c:v>
                </c:pt>
                <c:pt idx="9">
                  <c:v>100.498</c:v>
                </c:pt>
                <c:pt idx="10">
                  <c:v>99.6101</c:v>
                </c:pt>
                <c:pt idx="12">
                  <c:v>100.0586</c:v>
                </c:pt>
              </c:numCache>
            </c:numRef>
          </c:val>
        </c:ser>
        <c:ser>
          <c:idx val="2"/>
          <c:order val="2"/>
          <c:tx>
            <c:strRef>
              <c:f>Sheet4!$E$36</c:f>
              <c:strCache>
                <c:ptCount val="1"/>
                <c:pt idx="0">
                  <c:v>clclean</c:v>
                </c:pt>
              </c:strCache>
            </c:strRef>
          </c:tx>
          <c:spPr>
            <a:solidFill>
              <a:schemeClr val="accent6">
                <a:lumMod val="40000"/>
                <a:lumOff val="60000"/>
              </a:schemeClr>
            </a:solidFill>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Sheet4!$E$37:$E$49</c:f>
              <c:numCache>
                <c:formatCode>General</c:formatCode>
                <c:ptCount val="13"/>
                <c:pt idx="0">
                  <c:v>49.8338</c:v>
                </c:pt>
                <c:pt idx="1">
                  <c:v>93.2939</c:v>
                </c:pt>
                <c:pt idx="2">
                  <c:v>37.9767</c:v>
                </c:pt>
                <c:pt idx="3">
                  <c:v>84.7278</c:v>
                </c:pt>
                <c:pt idx="4">
                  <c:v>28.9028</c:v>
                </c:pt>
                <c:pt idx="5">
                  <c:v>88.7766</c:v>
                </c:pt>
                <c:pt idx="6">
                  <c:v>39.9385</c:v>
                </c:pt>
                <c:pt idx="7">
                  <c:v>34.8308</c:v>
                </c:pt>
                <c:pt idx="8">
                  <c:v>87.2346</c:v>
                </c:pt>
                <c:pt idx="9">
                  <c:v>35.7517</c:v>
                </c:pt>
                <c:pt idx="10">
                  <c:v>91.9459</c:v>
                </c:pt>
                <c:pt idx="12">
                  <c:v>61.2012</c:v>
                </c:pt>
              </c:numCache>
            </c:numRef>
          </c:val>
        </c:ser>
        <c:ser>
          <c:idx val="3"/>
          <c:order val="3"/>
          <c:tx>
            <c:strRef>
              <c:f>Sheet4!$F$36</c:f>
              <c:strCache>
                <c:ptCount val="1"/>
                <c:pt idx="0">
                  <c:v>clzero</c:v>
                </c:pt>
              </c:strCache>
            </c:strRef>
          </c:tx>
          <c:spPr>
            <a:noFill/>
            <a:ln>
              <a:noFill/>
            </a:ln>
            <a:effectLst/>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Sheet4!$F$37:$F$49</c:f>
              <c:numCache>
                <c:formatCode>General</c:formatCode>
                <c:ptCount val="13"/>
                <c:pt idx="0">
                  <c:v>8.7744</c:v>
                </c:pt>
                <c:pt idx="1">
                  <c:v>21.0922</c:v>
                </c:pt>
                <c:pt idx="2">
                  <c:v>10.0476</c:v>
                </c:pt>
                <c:pt idx="3">
                  <c:v>22.1522</c:v>
                </c:pt>
                <c:pt idx="4">
                  <c:v>7.252499999999999</c:v>
                </c:pt>
                <c:pt idx="5">
                  <c:v>15.0406</c:v>
                </c:pt>
                <c:pt idx="6">
                  <c:v>8.1746</c:v>
                </c:pt>
                <c:pt idx="7">
                  <c:v>6.885199999999997</c:v>
                </c:pt>
                <c:pt idx="8">
                  <c:v>32.6919</c:v>
                </c:pt>
                <c:pt idx="9">
                  <c:v>8.828700000000001</c:v>
                </c:pt>
                <c:pt idx="10">
                  <c:v>17.727</c:v>
                </c:pt>
                <c:pt idx="12">
                  <c:v>14.4243</c:v>
                </c:pt>
              </c:numCache>
            </c:numRef>
          </c:val>
        </c:ser>
        <c:ser>
          <c:idx val="4"/>
          <c:order val="4"/>
          <c:tx>
            <c:strRef>
              <c:f>Sheet4!$G$36</c:f>
              <c:strCache>
                <c:ptCount val="1"/>
                <c:pt idx="0">
                  <c:v>clclean+clzero</c:v>
                </c:pt>
              </c:strCache>
            </c:strRef>
          </c:tx>
          <c:spPr>
            <a:noFill/>
            <a:ln>
              <a:noFill/>
            </a:ln>
            <a:effectLst/>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Sheet4!$G$37:$G$49</c:f>
              <c:numCache>
                <c:formatCode>General</c:formatCode>
                <c:ptCount val="13"/>
                <c:pt idx="0">
                  <c:v>7.5566</c:v>
                </c:pt>
                <c:pt idx="1">
                  <c:v>21.1728</c:v>
                </c:pt>
                <c:pt idx="2">
                  <c:v>9.9233</c:v>
                </c:pt>
                <c:pt idx="3">
                  <c:v>21.3928</c:v>
                </c:pt>
                <c:pt idx="4">
                  <c:v>7.266100000000001</c:v>
                </c:pt>
                <c:pt idx="5">
                  <c:v>13.9238</c:v>
                </c:pt>
                <c:pt idx="6">
                  <c:v>8.027800000000001</c:v>
                </c:pt>
                <c:pt idx="7">
                  <c:v>6.342799999999999</c:v>
                </c:pt>
                <c:pt idx="8">
                  <c:v>31.8239</c:v>
                </c:pt>
                <c:pt idx="9">
                  <c:v>8.411300000000001</c:v>
                </c:pt>
                <c:pt idx="10">
                  <c:v>17.081</c:v>
                </c:pt>
                <c:pt idx="12">
                  <c:v>13.902</c:v>
                </c:pt>
              </c:numCache>
            </c:numRef>
          </c:val>
        </c:ser>
        <c:dLbls>
          <c:showLegendKey val="0"/>
          <c:showVal val="0"/>
          <c:showCatName val="0"/>
          <c:showSerName val="0"/>
          <c:showPercent val="0"/>
          <c:showBubbleSize val="0"/>
        </c:dLbls>
        <c:gapWidth val="150"/>
        <c:axId val="2128467848"/>
        <c:axId val="2128470936"/>
      </c:barChart>
      <c:catAx>
        <c:axId val="2128467848"/>
        <c:scaling>
          <c:orientation val="minMax"/>
        </c:scaling>
        <c:delete val="0"/>
        <c:axPos val="b"/>
        <c:majorTickMark val="out"/>
        <c:minorTickMark val="none"/>
        <c:tickLblPos val="nextTo"/>
        <c:txPr>
          <a:bodyPr/>
          <a:lstStyle/>
          <a:p>
            <a:pPr>
              <a:defRPr sz="1600"/>
            </a:pPr>
            <a:endParaRPr lang="en-US"/>
          </a:p>
        </c:txPr>
        <c:crossAx val="2128470936"/>
        <c:crosses val="autoZero"/>
        <c:auto val="1"/>
        <c:lblAlgn val="ctr"/>
        <c:lblOffset val="100"/>
        <c:noMultiLvlLbl val="0"/>
      </c:catAx>
      <c:valAx>
        <c:axId val="2128470936"/>
        <c:scaling>
          <c:orientation val="minMax"/>
          <c:max val="225.0"/>
          <c:min val="0.0"/>
        </c:scaling>
        <c:delete val="0"/>
        <c:axPos val="l"/>
        <c:majorGridlines/>
        <c:title>
          <c:tx>
            <c:rich>
              <a:bodyPr rot="-5400000" vert="horz"/>
              <a:lstStyle/>
              <a:p>
                <a:pPr>
                  <a:defRPr sz="2000"/>
                </a:pPr>
                <a:r>
                  <a:rPr lang="en-US" sz="2000"/>
                  <a:t>Reads</a:t>
                </a:r>
                <a:r>
                  <a:rPr lang="en-US" sz="2000" baseline="0"/>
                  <a:t>/Baseline (%)</a:t>
                </a:r>
                <a:endParaRPr lang="en-US" sz="2000"/>
              </a:p>
            </c:rich>
          </c:tx>
          <c:layout/>
          <c:overlay val="0"/>
        </c:title>
        <c:numFmt formatCode="General" sourceLinked="1"/>
        <c:majorTickMark val="out"/>
        <c:minorTickMark val="none"/>
        <c:tickLblPos val="nextTo"/>
        <c:txPr>
          <a:bodyPr/>
          <a:lstStyle/>
          <a:p>
            <a:pPr>
              <a:defRPr sz="1400"/>
            </a:pPr>
            <a:endParaRPr lang="en-US"/>
          </a:p>
        </c:txPr>
        <c:crossAx val="2128467848"/>
        <c:crosses val="autoZero"/>
        <c:crossBetween val="between"/>
        <c:majorUnit val="25.0"/>
      </c:valAx>
    </c:plotArea>
    <c:legend>
      <c:legendPos val="r"/>
      <c:layout/>
      <c:overlay val="0"/>
      <c:txPr>
        <a:bodyPr/>
        <a:lstStyle/>
        <a:p>
          <a:pPr>
            <a:defRPr sz="1600"/>
          </a:pPr>
          <a:endParaRPr lang="en-US"/>
        </a:p>
      </c:txPr>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Sheet4!$C$36</c:f>
              <c:strCache>
                <c:ptCount val="1"/>
                <c:pt idx="0">
                  <c:v>clinvalidate</c:v>
                </c:pt>
              </c:strCache>
            </c:strRef>
          </c:tx>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Sheet4!$C$37:$C$49</c:f>
              <c:numCache>
                <c:formatCode>General</c:formatCode>
                <c:ptCount val="13"/>
                <c:pt idx="0">
                  <c:v>109.9902</c:v>
                </c:pt>
                <c:pt idx="1">
                  <c:v>108.2933</c:v>
                </c:pt>
                <c:pt idx="2">
                  <c:v>128.9611</c:v>
                </c:pt>
                <c:pt idx="3">
                  <c:v>111.8587</c:v>
                </c:pt>
                <c:pt idx="4">
                  <c:v>157.2018</c:v>
                </c:pt>
                <c:pt idx="5">
                  <c:v>105.4529</c:v>
                </c:pt>
                <c:pt idx="6">
                  <c:v>204.6035</c:v>
                </c:pt>
                <c:pt idx="7">
                  <c:v>122.9164</c:v>
                </c:pt>
                <c:pt idx="8">
                  <c:v>104.0655</c:v>
                </c:pt>
                <c:pt idx="9">
                  <c:v>130.0581</c:v>
                </c:pt>
                <c:pt idx="10">
                  <c:v>111.306</c:v>
                </c:pt>
                <c:pt idx="12">
                  <c:v>126.7916</c:v>
                </c:pt>
              </c:numCache>
            </c:numRef>
          </c:val>
        </c:ser>
        <c:ser>
          <c:idx val="1"/>
          <c:order val="1"/>
          <c:tx>
            <c:strRef>
              <c:f>Sheet4!$D$36</c:f>
              <c:strCache>
                <c:ptCount val="1"/>
                <c:pt idx="0">
                  <c:v>clundirty</c:v>
                </c:pt>
              </c:strCache>
            </c:strRef>
          </c:tx>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Sheet4!$D$37:$D$49</c:f>
              <c:numCache>
                <c:formatCode>General</c:formatCode>
                <c:ptCount val="13"/>
                <c:pt idx="0">
                  <c:v>100.165</c:v>
                </c:pt>
                <c:pt idx="1">
                  <c:v>100.1771</c:v>
                </c:pt>
                <c:pt idx="2">
                  <c:v>100.0805</c:v>
                </c:pt>
                <c:pt idx="3">
                  <c:v>99.83070000000001</c:v>
                </c:pt>
                <c:pt idx="4">
                  <c:v>99.9538</c:v>
                </c:pt>
                <c:pt idx="5">
                  <c:v>99.86739999999998</c:v>
                </c:pt>
                <c:pt idx="6">
                  <c:v>101.1319</c:v>
                </c:pt>
                <c:pt idx="7">
                  <c:v>99.4968</c:v>
                </c:pt>
                <c:pt idx="8">
                  <c:v>99.83370000000001</c:v>
                </c:pt>
                <c:pt idx="9">
                  <c:v>100.498</c:v>
                </c:pt>
                <c:pt idx="10">
                  <c:v>99.6101</c:v>
                </c:pt>
                <c:pt idx="12">
                  <c:v>100.0586</c:v>
                </c:pt>
              </c:numCache>
            </c:numRef>
          </c:val>
        </c:ser>
        <c:ser>
          <c:idx val="2"/>
          <c:order val="2"/>
          <c:tx>
            <c:strRef>
              <c:f>Sheet4!$E$36</c:f>
              <c:strCache>
                <c:ptCount val="1"/>
                <c:pt idx="0">
                  <c:v>clclean</c:v>
                </c:pt>
              </c:strCache>
            </c:strRef>
          </c:tx>
          <c:spPr>
            <a:solidFill>
              <a:schemeClr val="accent6">
                <a:lumMod val="40000"/>
                <a:lumOff val="60000"/>
              </a:schemeClr>
            </a:solidFill>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Sheet4!$E$37:$E$49</c:f>
              <c:numCache>
                <c:formatCode>General</c:formatCode>
                <c:ptCount val="13"/>
                <c:pt idx="0">
                  <c:v>49.8338</c:v>
                </c:pt>
                <c:pt idx="1">
                  <c:v>93.2939</c:v>
                </c:pt>
                <c:pt idx="2">
                  <c:v>37.9767</c:v>
                </c:pt>
                <c:pt idx="3">
                  <c:v>84.7278</c:v>
                </c:pt>
                <c:pt idx="4">
                  <c:v>28.9028</c:v>
                </c:pt>
                <c:pt idx="5">
                  <c:v>88.7766</c:v>
                </c:pt>
                <c:pt idx="6">
                  <c:v>39.9385</c:v>
                </c:pt>
                <c:pt idx="7">
                  <c:v>34.8308</c:v>
                </c:pt>
                <c:pt idx="8">
                  <c:v>87.2346</c:v>
                </c:pt>
                <c:pt idx="9">
                  <c:v>35.7517</c:v>
                </c:pt>
                <c:pt idx="10">
                  <c:v>91.9459</c:v>
                </c:pt>
                <c:pt idx="12">
                  <c:v>61.2012</c:v>
                </c:pt>
              </c:numCache>
            </c:numRef>
          </c:val>
        </c:ser>
        <c:ser>
          <c:idx val="3"/>
          <c:order val="3"/>
          <c:tx>
            <c:strRef>
              <c:f>Sheet4!$F$36</c:f>
              <c:strCache>
                <c:ptCount val="1"/>
                <c:pt idx="0">
                  <c:v>clzero</c:v>
                </c:pt>
              </c:strCache>
            </c:strRef>
          </c:tx>
          <c:spPr>
            <a:solidFill>
              <a:srgbClr val="FF0000"/>
            </a:solidFill>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Sheet4!$F$37:$F$49</c:f>
              <c:numCache>
                <c:formatCode>General</c:formatCode>
                <c:ptCount val="13"/>
                <c:pt idx="0">
                  <c:v>8.7744</c:v>
                </c:pt>
                <c:pt idx="1">
                  <c:v>21.0922</c:v>
                </c:pt>
                <c:pt idx="2">
                  <c:v>10.0476</c:v>
                </c:pt>
                <c:pt idx="3">
                  <c:v>22.1522</c:v>
                </c:pt>
                <c:pt idx="4">
                  <c:v>7.252499999999999</c:v>
                </c:pt>
                <c:pt idx="5">
                  <c:v>15.0406</c:v>
                </c:pt>
                <c:pt idx="6">
                  <c:v>8.1746</c:v>
                </c:pt>
                <c:pt idx="7">
                  <c:v>6.885199999999997</c:v>
                </c:pt>
                <c:pt idx="8">
                  <c:v>32.6919</c:v>
                </c:pt>
                <c:pt idx="9">
                  <c:v>8.828700000000001</c:v>
                </c:pt>
                <c:pt idx="10">
                  <c:v>17.727</c:v>
                </c:pt>
                <c:pt idx="12">
                  <c:v>14.4243</c:v>
                </c:pt>
              </c:numCache>
            </c:numRef>
          </c:val>
        </c:ser>
        <c:ser>
          <c:idx val="4"/>
          <c:order val="4"/>
          <c:tx>
            <c:strRef>
              <c:f>Sheet4!$G$36</c:f>
              <c:strCache>
                <c:ptCount val="1"/>
                <c:pt idx="0">
                  <c:v>clclean+clzero</c:v>
                </c:pt>
              </c:strCache>
            </c:strRef>
          </c:tx>
          <c:spPr>
            <a:noFill/>
            <a:ln>
              <a:noFill/>
            </a:ln>
            <a:effectLst/>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Sheet4!$G$37:$G$49</c:f>
              <c:numCache>
                <c:formatCode>General</c:formatCode>
                <c:ptCount val="13"/>
                <c:pt idx="0">
                  <c:v>7.5566</c:v>
                </c:pt>
                <c:pt idx="1">
                  <c:v>21.1728</c:v>
                </c:pt>
                <c:pt idx="2">
                  <c:v>9.9233</c:v>
                </c:pt>
                <c:pt idx="3">
                  <c:v>21.3928</c:v>
                </c:pt>
                <c:pt idx="4">
                  <c:v>7.266100000000001</c:v>
                </c:pt>
                <c:pt idx="5">
                  <c:v>13.9238</c:v>
                </c:pt>
                <c:pt idx="6">
                  <c:v>8.027800000000001</c:v>
                </c:pt>
                <c:pt idx="7">
                  <c:v>6.342799999999999</c:v>
                </c:pt>
                <c:pt idx="8">
                  <c:v>31.8239</c:v>
                </c:pt>
                <c:pt idx="9">
                  <c:v>8.411300000000001</c:v>
                </c:pt>
                <c:pt idx="10">
                  <c:v>17.081</c:v>
                </c:pt>
                <c:pt idx="12">
                  <c:v>13.902</c:v>
                </c:pt>
              </c:numCache>
            </c:numRef>
          </c:val>
        </c:ser>
        <c:dLbls>
          <c:showLegendKey val="0"/>
          <c:showVal val="0"/>
          <c:showCatName val="0"/>
          <c:showSerName val="0"/>
          <c:showPercent val="0"/>
          <c:showBubbleSize val="0"/>
        </c:dLbls>
        <c:gapWidth val="150"/>
        <c:axId val="2128530872"/>
        <c:axId val="2128533960"/>
      </c:barChart>
      <c:catAx>
        <c:axId val="2128530872"/>
        <c:scaling>
          <c:orientation val="minMax"/>
        </c:scaling>
        <c:delete val="0"/>
        <c:axPos val="b"/>
        <c:majorTickMark val="out"/>
        <c:minorTickMark val="none"/>
        <c:tickLblPos val="nextTo"/>
        <c:txPr>
          <a:bodyPr/>
          <a:lstStyle/>
          <a:p>
            <a:pPr>
              <a:defRPr sz="1600"/>
            </a:pPr>
            <a:endParaRPr lang="en-US"/>
          </a:p>
        </c:txPr>
        <c:crossAx val="2128533960"/>
        <c:crosses val="autoZero"/>
        <c:auto val="1"/>
        <c:lblAlgn val="ctr"/>
        <c:lblOffset val="100"/>
        <c:noMultiLvlLbl val="0"/>
      </c:catAx>
      <c:valAx>
        <c:axId val="2128533960"/>
        <c:scaling>
          <c:orientation val="minMax"/>
          <c:max val="225.0"/>
          <c:min val="0.0"/>
        </c:scaling>
        <c:delete val="0"/>
        <c:axPos val="l"/>
        <c:majorGridlines/>
        <c:title>
          <c:tx>
            <c:rich>
              <a:bodyPr rot="-5400000" vert="horz"/>
              <a:lstStyle/>
              <a:p>
                <a:pPr>
                  <a:defRPr sz="2000"/>
                </a:pPr>
                <a:r>
                  <a:rPr lang="en-US" sz="2000"/>
                  <a:t>Reads</a:t>
                </a:r>
                <a:r>
                  <a:rPr lang="en-US" sz="2000" baseline="0"/>
                  <a:t>/Baseline (%)</a:t>
                </a:r>
                <a:endParaRPr lang="en-US" sz="2000"/>
              </a:p>
            </c:rich>
          </c:tx>
          <c:layout/>
          <c:overlay val="0"/>
        </c:title>
        <c:numFmt formatCode="General" sourceLinked="1"/>
        <c:majorTickMark val="out"/>
        <c:minorTickMark val="none"/>
        <c:tickLblPos val="nextTo"/>
        <c:txPr>
          <a:bodyPr/>
          <a:lstStyle/>
          <a:p>
            <a:pPr>
              <a:defRPr sz="1400"/>
            </a:pPr>
            <a:endParaRPr lang="en-US"/>
          </a:p>
        </c:txPr>
        <c:crossAx val="2128530872"/>
        <c:crosses val="autoZero"/>
        <c:crossBetween val="between"/>
        <c:majorUnit val="25.0"/>
      </c:valAx>
    </c:plotArea>
    <c:legend>
      <c:legendPos val="r"/>
      <c:layout/>
      <c:overlay val="0"/>
      <c:txPr>
        <a:bodyPr/>
        <a:lstStyle/>
        <a:p>
          <a:pPr>
            <a:defRPr sz="1600"/>
          </a:pPr>
          <a:endParaRPr lang="en-US"/>
        </a:p>
      </c:txPr>
    </c:legend>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Sheet4!$C$36</c:f>
              <c:strCache>
                <c:ptCount val="1"/>
                <c:pt idx="0">
                  <c:v>clinvalidate</c:v>
                </c:pt>
              </c:strCache>
            </c:strRef>
          </c:tx>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Sheet4!$C$37:$C$49</c:f>
              <c:numCache>
                <c:formatCode>General</c:formatCode>
                <c:ptCount val="13"/>
                <c:pt idx="0">
                  <c:v>109.9902</c:v>
                </c:pt>
                <c:pt idx="1">
                  <c:v>108.2933</c:v>
                </c:pt>
                <c:pt idx="2">
                  <c:v>128.9611</c:v>
                </c:pt>
                <c:pt idx="3">
                  <c:v>111.8587</c:v>
                </c:pt>
                <c:pt idx="4">
                  <c:v>157.2018</c:v>
                </c:pt>
                <c:pt idx="5">
                  <c:v>105.4529</c:v>
                </c:pt>
                <c:pt idx="6">
                  <c:v>204.6035</c:v>
                </c:pt>
                <c:pt idx="7">
                  <c:v>122.9164</c:v>
                </c:pt>
                <c:pt idx="8">
                  <c:v>104.0655</c:v>
                </c:pt>
                <c:pt idx="9">
                  <c:v>130.0581</c:v>
                </c:pt>
                <c:pt idx="10">
                  <c:v>111.306</c:v>
                </c:pt>
                <c:pt idx="12">
                  <c:v>126.7916</c:v>
                </c:pt>
              </c:numCache>
            </c:numRef>
          </c:val>
        </c:ser>
        <c:ser>
          <c:idx val="1"/>
          <c:order val="1"/>
          <c:tx>
            <c:strRef>
              <c:f>Sheet4!$D$36</c:f>
              <c:strCache>
                <c:ptCount val="1"/>
                <c:pt idx="0">
                  <c:v>clundirty</c:v>
                </c:pt>
              </c:strCache>
            </c:strRef>
          </c:tx>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Sheet4!$D$37:$D$49</c:f>
              <c:numCache>
                <c:formatCode>General</c:formatCode>
                <c:ptCount val="13"/>
                <c:pt idx="0">
                  <c:v>100.165</c:v>
                </c:pt>
                <c:pt idx="1">
                  <c:v>100.1771</c:v>
                </c:pt>
                <c:pt idx="2">
                  <c:v>100.0805</c:v>
                </c:pt>
                <c:pt idx="3">
                  <c:v>99.83070000000001</c:v>
                </c:pt>
                <c:pt idx="4">
                  <c:v>99.9538</c:v>
                </c:pt>
                <c:pt idx="5">
                  <c:v>99.86739999999998</c:v>
                </c:pt>
                <c:pt idx="6">
                  <c:v>101.1319</c:v>
                </c:pt>
                <c:pt idx="7">
                  <c:v>99.4968</c:v>
                </c:pt>
                <c:pt idx="8">
                  <c:v>99.83370000000001</c:v>
                </c:pt>
                <c:pt idx="9">
                  <c:v>100.498</c:v>
                </c:pt>
                <c:pt idx="10">
                  <c:v>99.6101</c:v>
                </c:pt>
                <c:pt idx="12">
                  <c:v>100.0586</c:v>
                </c:pt>
              </c:numCache>
            </c:numRef>
          </c:val>
        </c:ser>
        <c:ser>
          <c:idx val="2"/>
          <c:order val="2"/>
          <c:tx>
            <c:strRef>
              <c:f>Sheet4!$E$36</c:f>
              <c:strCache>
                <c:ptCount val="1"/>
                <c:pt idx="0">
                  <c:v>clclean</c:v>
                </c:pt>
              </c:strCache>
            </c:strRef>
          </c:tx>
          <c:spPr>
            <a:solidFill>
              <a:schemeClr val="accent6">
                <a:lumMod val="40000"/>
                <a:lumOff val="60000"/>
              </a:schemeClr>
            </a:solidFill>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Sheet4!$E$37:$E$49</c:f>
              <c:numCache>
                <c:formatCode>General</c:formatCode>
                <c:ptCount val="13"/>
                <c:pt idx="0">
                  <c:v>49.8338</c:v>
                </c:pt>
                <c:pt idx="1">
                  <c:v>93.2939</c:v>
                </c:pt>
                <c:pt idx="2">
                  <c:v>37.9767</c:v>
                </c:pt>
                <c:pt idx="3">
                  <c:v>84.7278</c:v>
                </c:pt>
                <c:pt idx="4">
                  <c:v>28.9028</c:v>
                </c:pt>
                <c:pt idx="5">
                  <c:v>88.7766</c:v>
                </c:pt>
                <c:pt idx="6">
                  <c:v>39.9385</c:v>
                </c:pt>
                <c:pt idx="7">
                  <c:v>34.8308</c:v>
                </c:pt>
                <c:pt idx="8">
                  <c:v>87.2346</c:v>
                </c:pt>
                <c:pt idx="9">
                  <c:v>35.7517</c:v>
                </c:pt>
                <c:pt idx="10">
                  <c:v>91.9459</c:v>
                </c:pt>
                <c:pt idx="12">
                  <c:v>61.2012</c:v>
                </c:pt>
              </c:numCache>
            </c:numRef>
          </c:val>
        </c:ser>
        <c:ser>
          <c:idx val="3"/>
          <c:order val="3"/>
          <c:tx>
            <c:strRef>
              <c:f>Sheet4!$F$36</c:f>
              <c:strCache>
                <c:ptCount val="1"/>
                <c:pt idx="0">
                  <c:v>clzero</c:v>
                </c:pt>
              </c:strCache>
            </c:strRef>
          </c:tx>
          <c:spPr>
            <a:solidFill>
              <a:srgbClr val="FF0000"/>
            </a:solidFill>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Sheet4!$F$37:$F$49</c:f>
              <c:numCache>
                <c:formatCode>General</c:formatCode>
                <c:ptCount val="13"/>
                <c:pt idx="0">
                  <c:v>8.7744</c:v>
                </c:pt>
                <c:pt idx="1">
                  <c:v>21.0922</c:v>
                </c:pt>
                <c:pt idx="2">
                  <c:v>10.0476</c:v>
                </c:pt>
                <c:pt idx="3">
                  <c:v>22.1522</c:v>
                </c:pt>
                <c:pt idx="4">
                  <c:v>7.252499999999999</c:v>
                </c:pt>
                <c:pt idx="5">
                  <c:v>15.0406</c:v>
                </c:pt>
                <c:pt idx="6">
                  <c:v>8.1746</c:v>
                </c:pt>
                <c:pt idx="7">
                  <c:v>6.885199999999997</c:v>
                </c:pt>
                <c:pt idx="8">
                  <c:v>32.6919</c:v>
                </c:pt>
                <c:pt idx="9">
                  <c:v>8.828700000000001</c:v>
                </c:pt>
                <c:pt idx="10">
                  <c:v>17.727</c:v>
                </c:pt>
                <c:pt idx="12">
                  <c:v>14.4243</c:v>
                </c:pt>
              </c:numCache>
            </c:numRef>
          </c:val>
        </c:ser>
        <c:ser>
          <c:idx val="4"/>
          <c:order val="4"/>
          <c:tx>
            <c:strRef>
              <c:f>Sheet4!$G$36</c:f>
              <c:strCache>
                <c:ptCount val="1"/>
                <c:pt idx="0">
                  <c:v>clclean+clzero</c:v>
                </c:pt>
              </c:strCache>
            </c:strRef>
          </c:tx>
          <c:spPr>
            <a:solidFill>
              <a:srgbClr val="991CE0"/>
            </a:solidFill>
          </c:spPr>
          <c:invertIfNegative val="0"/>
          <c:cat>
            <c:strRef>
              <c:f>Sheet4!$B$37:$B$49</c:f>
              <c:strCache>
                <c:ptCount val="13"/>
                <c:pt idx="0">
                  <c:v>antlr</c:v>
                </c:pt>
                <c:pt idx="1">
                  <c:v>avrora</c:v>
                </c:pt>
                <c:pt idx="2">
                  <c:v>bloat</c:v>
                </c:pt>
                <c:pt idx="3">
                  <c:v>fop</c:v>
                </c:pt>
                <c:pt idx="4">
                  <c:v>jython</c:v>
                </c:pt>
                <c:pt idx="5">
                  <c:v>luindex</c:v>
                </c:pt>
                <c:pt idx="6">
                  <c:v>lusearch</c:v>
                </c:pt>
                <c:pt idx="7">
                  <c:v>lusearch.fix</c:v>
                </c:pt>
                <c:pt idx="8">
                  <c:v>pmd</c:v>
                </c:pt>
                <c:pt idx="9">
                  <c:v>sunflow</c:v>
                </c:pt>
                <c:pt idx="10">
                  <c:v>xalan</c:v>
                </c:pt>
                <c:pt idx="12">
                  <c:v>Mean</c:v>
                </c:pt>
              </c:strCache>
            </c:strRef>
          </c:cat>
          <c:val>
            <c:numRef>
              <c:f>Sheet4!$G$37:$G$49</c:f>
              <c:numCache>
                <c:formatCode>General</c:formatCode>
                <c:ptCount val="13"/>
                <c:pt idx="0">
                  <c:v>7.5566</c:v>
                </c:pt>
                <c:pt idx="1">
                  <c:v>21.1728</c:v>
                </c:pt>
                <c:pt idx="2">
                  <c:v>9.9233</c:v>
                </c:pt>
                <c:pt idx="3">
                  <c:v>21.3928</c:v>
                </c:pt>
                <c:pt idx="4">
                  <c:v>7.266100000000001</c:v>
                </c:pt>
                <c:pt idx="5">
                  <c:v>13.9238</c:v>
                </c:pt>
                <c:pt idx="6">
                  <c:v>8.027800000000001</c:v>
                </c:pt>
                <c:pt idx="7">
                  <c:v>6.342799999999999</c:v>
                </c:pt>
                <c:pt idx="8">
                  <c:v>31.8239</c:v>
                </c:pt>
                <c:pt idx="9">
                  <c:v>8.411300000000001</c:v>
                </c:pt>
                <c:pt idx="10">
                  <c:v>17.081</c:v>
                </c:pt>
                <c:pt idx="12">
                  <c:v>13.902</c:v>
                </c:pt>
              </c:numCache>
            </c:numRef>
          </c:val>
        </c:ser>
        <c:dLbls>
          <c:showLegendKey val="0"/>
          <c:showVal val="0"/>
          <c:showCatName val="0"/>
          <c:showSerName val="0"/>
          <c:showPercent val="0"/>
          <c:showBubbleSize val="0"/>
        </c:dLbls>
        <c:gapWidth val="150"/>
        <c:axId val="-2132782184"/>
        <c:axId val="-2132785288"/>
      </c:barChart>
      <c:catAx>
        <c:axId val="-2132782184"/>
        <c:scaling>
          <c:orientation val="minMax"/>
        </c:scaling>
        <c:delete val="0"/>
        <c:axPos val="b"/>
        <c:majorTickMark val="out"/>
        <c:minorTickMark val="none"/>
        <c:tickLblPos val="nextTo"/>
        <c:txPr>
          <a:bodyPr/>
          <a:lstStyle/>
          <a:p>
            <a:pPr>
              <a:defRPr sz="1600"/>
            </a:pPr>
            <a:endParaRPr lang="en-US"/>
          </a:p>
        </c:txPr>
        <c:crossAx val="-2132785288"/>
        <c:crosses val="autoZero"/>
        <c:auto val="1"/>
        <c:lblAlgn val="ctr"/>
        <c:lblOffset val="100"/>
        <c:noMultiLvlLbl val="0"/>
      </c:catAx>
      <c:valAx>
        <c:axId val="-2132785288"/>
        <c:scaling>
          <c:orientation val="minMax"/>
          <c:max val="225.0"/>
          <c:min val="0.0"/>
        </c:scaling>
        <c:delete val="0"/>
        <c:axPos val="l"/>
        <c:majorGridlines/>
        <c:title>
          <c:tx>
            <c:rich>
              <a:bodyPr rot="-5400000" vert="horz"/>
              <a:lstStyle/>
              <a:p>
                <a:pPr>
                  <a:defRPr sz="2000"/>
                </a:pPr>
                <a:r>
                  <a:rPr lang="en-US" sz="2000"/>
                  <a:t>Reads</a:t>
                </a:r>
                <a:r>
                  <a:rPr lang="en-US" sz="2000" baseline="0"/>
                  <a:t>/Baseline (%)</a:t>
                </a:r>
                <a:endParaRPr lang="en-US" sz="2000"/>
              </a:p>
            </c:rich>
          </c:tx>
          <c:layout/>
          <c:overlay val="0"/>
        </c:title>
        <c:numFmt formatCode="General" sourceLinked="1"/>
        <c:majorTickMark val="out"/>
        <c:minorTickMark val="none"/>
        <c:tickLblPos val="nextTo"/>
        <c:txPr>
          <a:bodyPr/>
          <a:lstStyle/>
          <a:p>
            <a:pPr>
              <a:defRPr sz="1400"/>
            </a:pPr>
            <a:endParaRPr lang="en-US"/>
          </a:p>
        </c:txPr>
        <c:crossAx val="-2132782184"/>
        <c:crosses val="autoZero"/>
        <c:crossBetween val="between"/>
        <c:majorUnit val="25.0"/>
      </c:valAx>
    </c:plotArea>
    <c:legend>
      <c:legendPos val="r"/>
      <c:layout/>
      <c:overlay val="0"/>
      <c:txPr>
        <a:bodyPr/>
        <a:lstStyle/>
        <a:p>
          <a:pPr>
            <a:defRPr sz="1600"/>
          </a:pPr>
          <a:endParaRPr lang="en-US"/>
        </a:p>
      </c:txPr>
    </c:legend>
    <c:plotVisOnly val="1"/>
    <c:dispBlanksAs val="gap"/>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Sheet4!$B$104</c:f>
              <c:strCache>
                <c:ptCount val="1"/>
                <c:pt idx="0">
                  <c:v>clinvalidate</c:v>
                </c:pt>
              </c:strCache>
            </c:strRef>
          </c:tx>
          <c:invertIfNegative val="0"/>
          <c:cat>
            <c:strRef>
              <c:f>Sheet4!$G$105</c:f>
              <c:strCache>
                <c:ptCount val="1"/>
                <c:pt idx="0">
                  <c:v>Mean</c:v>
                </c:pt>
              </c:strCache>
            </c:strRef>
          </c:cat>
          <c:val>
            <c:numRef>
              <c:f>Sheet4!$B$105</c:f>
              <c:numCache>
                <c:formatCode>General</c:formatCode>
                <c:ptCount val="1"/>
                <c:pt idx="0">
                  <c:v>19.6797</c:v>
                </c:pt>
              </c:numCache>
            </c:numRef>
          </c:val>
        </c:ser>
        <c:ser>
          <c:idx val="1"/>
          <c:order val="1"/>
          <c:tx>
            <c:strRef>
              <c:f>Sheet4!$C$104</c:f>
              <c:strCache>
                <c:ptCount val="1"/>
                <c:pt idx="0">
                  <c:v>clundirty</c:v>
                </c:pt>
              </c:strCache>
            </c:strRef>
          </c:tx>
          <c:invertIfNegative val="0"/>
          <c:cat>
            <c:strRef>
              <c:f>Sheet4!$G$105</c:f>
              <c:strCache>
                <c:ptCount val="1"/>
                <c:pt idx="0">
                  <c:v>Mean</c:v>
                </c:pt>
              </c:strCache>
            </c:strRef>
          </c:cat>
          <c:val>
            <c:numRef>
              <c:f>Sheet4!$C$105</c:f>
              <c:numCache>
                <c:formatCode>General</c:formatCode>
                <c:ptCount val="1"/>
                <c:pt idx="0">
                  <c:v>31.9582</c:v>
                </c:pt>
              </c:numCache>
            </c:numRef>
          </c:val>
        </c:ser>
        <c:ser>
          <c:idx val="2"/>
          <c:order val="2"/>
          <c:tx>
            <c:strRef>
              <c:f>Sheet4!$D$104</c:f>
              <c:strCache>
                <c:ptCount val="1"/>
                <c:pt idx="0">
                  <c:v>clclean</c:v>
                </c:pt>
              </c:strCache>
            </c:strRef>
          </c:tx>
          <c:spPr>
            <a:solidFill>
              <a:schemeClr val="accent6">
                <a:lumMod val="40000"/>
                <a:lumOff val="60000"/>
              </a:schemeClr>
            </a:solidFill>
          </c:spPr>
          <c:invertIfNegative val="0"/>
          <c:cat>
            <c:strRef>
              <c:f>Sheet4!$G$105</c:f>
              <c:strCache>
                <c:ptCount val="1"/>
                <c:pt idx="0">
                  <c:v>Mean</c:v>
                </c:pt>
              </c:strCache>
            </c:strRef>
          </c:cat>
          <c:val>
            <c:numRef>
              <c:f>Sheet4!$D$105</c:f>
              <c:numCache>
                <c:formatCode>General</c:formatCode>
                <c:ptCount val="1"/>
                <c:pt idx="0">
                  <c:v>50.463</c:v>
                </c:pt>
              </c:numCache>
            </c:numRef>
          </c:val>
        </c:ser>
        <c:ser>
          <c:idx val="3"/>
          <c:order val="3"/>
          <c:tx>
            <c:strRef>
              <c:f>Sheet4!$E$104</c:f>
              <c:strCache>
                <c:ptCount val="1"/>
                <c:pt idx="0">
                  <c:v>clzero</c:v>
                </c:pt>
              </c:strCache>
            </c:strRef>
          </c:tx>
          <c:spPr>
            <a:solidFill>
              <a:srgbClr val="FF0000"/>
            </a:solidFill>
          </c:spPr>
          <c:invertIfNegative val="0"/>
          <c:cat>
            <c:strRef>
              <c:f>Sheet4!$G$105</c:f>
              <c:strCache>
                <c:ptCount val="1"/>
                <c:pt idx="0">
                  <c:v>Mean</c:v>
                </c:pt>
              </c:strCache>
            </c:strRef>
          </c:cat>
          <c:val>
            <c:numRef>
              <c:f>Sheet4!$E$105</c:f>
              <c:numCache>
                <c:formatCode>General</c:formatCode>
                <c:ptCount val="1"/>
                <c:pt idx="0">
                  <c:v>40.7656</c:v>
                </c:pt>
              </c:numCache>
            </c:numRef>
          </c:val>
        </c:ser>
        <c:ser>
          <c:idx val="4"/>
          <c:order val="4"/>
          <c:tx>
            <c:strRef>
              <c:f>Sheet4!$F$104</c:f>
              <c:strCache>
                <c:ptCount val="1"/>
                <c:pt idx="0">
                  <c:v>clclean+clzero</c:v>
                </c:pt>
              </c:strCache>
            </c:strRef>
          </c:tx>
          <c:spPr>
            <a:solidFill>
              <a:srgbClr val="991CE0"/>
            </a:solidFill>
          </c:spPr>
          <c:invertIfNegative val="0"/>
          <c:dPt>
            <c:idx val="0"/>
            <c:invertIfNegative val="0"/>
            <c:bubble3D val="0"/>
            <c:spPr>
              <a:noFill/>
              <a:ln>
                <a:noFill/>
              </a:ln>
              <a:effectLst/>
            </c:spPr>
          </c:dPt>
          <c:cat>
            <c:strRef>
              <c:f>Sheet4!$G$105</c:f>
              <c:strCache>
                <c:ptCount val="1"/>
                <c:pt idx="0">
                  <c:v>Mean</c:v>
                </c:pt>
              </c:strCache>
            </c:strRef>
          </c:cat>
          <c:val>
            <c:numRef>
              <c:f>Sheet4!$F$105</c:f>
              <c:numCache>
                <c:formatCode>General</c:formatCode>
                <c:ptCount val="1"/>
                <c:pt idx="0">
                  <c:v>73.4453</c:v>
                </c:pt>
              </c:numCache>
            </c:numRef>
          </c:val>
        </c:ser>
        <c:dLbls>
          <c:showLegendKey val="0"/>
          <c:showVal val="0"/>
          <c:showCatName val="0"/>
          <c:showSerName val="0"/>
          <c:showPercent val="0"/>
          <c:showBubbleSize val="0"/>
        </c:dLbls>
        <c:gapWidth val="150"/>
        <c:axId val="2127888808"/>
        <c:axId val="2127885784"/>
      </c:barChart>
      <c:catAx>
        <c:axId val="2127888808"/>
        <c:scaling>
          <c:orientation val="minMax"/>
        </c:scaling>
        <c:delete val="0"/>
        <c:axPos val="b"/>
        <c:majorTickMark val="out"/>
        <c:minorTickMark val="none"/>
        <c:tickLblPos val="nextTo"/>
        <c:txPr>
          <a:bodyPr/>
          <a:lstStyle/>
          <a:p>
            <a:pPr>
              <a:defRPr sz="1600"/>
            </a:pPr>
            <a:endParaRPr lang="en-US"/>
          </a:p>
        </c:txPr>
        <c:crossAx val="2127885784"/>
        <c:crosses val="autoZero"/>
        <c:auto val="1"/>
        <c:lblAlgn val="ctr"/>
        <c:lblOffset val="100"/>
        <c:noMultiLvlLbl val="0"/>
      </c:catAx>
      <c:valAx>
        <c:axId val="2127885784"/>
        <c:scaling>
          <c:orientation val="minMax"/>
        </c:scaling>
        <c:delete val="0"/>
        <c:axPos val="l"/>
        <c:majorGridlines/>
        <c:title>
          <c:tx>
            <c:rich>
              <a:bodyPr rot="-5400000" vert="horz"/>
              <a:lstStyle/>
              <a:p>
                <a:pPr>
                  <a:defRPr sz="2000"/>
                </a:pPr>
                <a:r>
                  <a:rPr lang="en-US" sz="2000"/>
                  <a:t>Energy</a:t>
                </a:r>
                <a:r>
                  <a:rPr lang="en-US" sz="2000" baseline="0"/>
                  <a:t> Reduction (%)</a:t>
                </a:r>
                <a:endParaRPr lang="en-US" sz="2000"/>
              </a:p>
            </c:rich>
          </c:tx>
          <c:layout/>
          <c:overlay val="0"/>
        </c:title>
        <c:numFmt formatCode="General" sourceLinked="1"/>
        <c:majorTickMark val="out"/>
        <c:minorTickMark val="none"/>
        <c:tickLblPos val="nextTo"/>
        <c:txPr>
          <a:bodyPr/>
          <a:lstStyle/>
          <a:p>
            <a:pPr>
              <a:defRPr sz="1400"/>
            </a:pPr>
            <a:endParaRPr lang="en-US"/>
          </a:p>
        </c:txPr>
        <c:crossAx val="2127888808"/>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B471C73E-B47A-D649-ADA9-CFD985E00405}" type="datetimeFigureOut">
              <a:rPr lang="en-US" smtClean="0"/>
              <a:t>8/25/14</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C0544449-2A5E-C440-A655-5AE84991FEA2}" type="slidenum">
              <a:rPr lang="en-US" smtClean="0"/>
              <a:t>‹#›</a:t>
            </a:fld>
            <a:endParaRPr lang="en-US"/>
          </a:p>
        </p:txBody>
      </p:sp>
    </p:spTree>
    <p:extLst>
      <p:ext uri="{BB962C8B-B14F-4D97-AF65-F5344CB8AC3E}">
        <p14:creationId xmlns:p14="http://schemas.microsoft.com/office/powerpoint/2010/main" val="22721084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A9006DB0-83DC-1D40-9D24-8A7AB25E1ADB}" type="datetimeFigureOut">
              <a:rPr lang="en-US" smtClean="0"/>
              <a:t>8/25/14</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7BB353D1-76AE-7C42-AD7A-9A36A8E57F22}" type="slidenum">
              <a:rPr lang="en-US" smtClean="0"/>
              <a:t>‹#›</a:t>
            </a:fld>
            <a:endParaRPr lang="en-US"/>
          </a:p>
        </p:txBody>
      </p:sp>
    </p:spTree>
    <p:extLst>
      <p:ext uri="{BB962C8B-B14F-4D97-AF65-F5344CB8AC3E}">
        <p14:creationId xmlns:p14="http://schemas.microsoft.com/office/powerpoint/2010/main" val="19106540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B353D1-76AE-7C42-AD7A-9A36A8E57F22}" type="slidenum">
              <a:rPr lang="en-US" smtClean="0"/>
              <a:t>1</a:t>
            </a:fld>
            <a:endParaRPr lang="en-US"/>
          </a:p>
        </p:txBody>
      </p:sp>
    </p:spTree>
    <p:extLst>
      <p:ext uri="{BB962C8B-B14F-4D97-AF65-F5344CB8AC3E}">
        <p14:creationId xmlns:p14="http://schemas.microsoft.com/office/powerpoint/2010/main" val="2248634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cooperative!</a:t>
            </a:r>
          </a:p>
          <a:p>
            <a:r>
              <a:rPr lang="en-US" dirty="0" smtClean="0"/>
              <a:t>PowerPC</a:t>
            </a:r>
            <a:r>
              <a:rPr lang="en-US" baseline="0" dirty="0" smtClean="0"/>
              <a:t> discontinued </a:t>
            </a:r>
            <a:r>
              <a:rPr lang="en-US" baseline="0" dirty="0" err="1" smtClean="0"/>
              <a:t>dcbi</a:t>
            </a:r>
            <a:r>
              <a:rPr lang="en-US" baseline="0" dirty="0" smtClean="0"/>
              <a:t> instruction.</a:t>
            </a:r>
          </a:p>
          <a:p>
            <a:r>
              <a:rPr lang="en-US" baseline="0" dirty="0" smtClean="0"/>
              <a:t>ARM’s privileged cache line invalidate</a:t>
            </a:r>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10</a:t>
            </a:fld>
            <a:endParaRPr lang="en-US"/>
          </a:p>
        </p:txBody>
      </p:sp>
    </p:spTree>
    <p:extLst>
      <p:ext uri="{BB962C8B-B14F-4D97-AF65-F5344CB8AC3E}">
        <p14:creationId xmlns:p14="http://schemas.microsoft.com/office/powerpoint/2010/main" val="1105601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on when we also zero data</a:t>
            </a:r>
            <a:r>
              <a:rPr lang="en-US" baseline="0" dirty="0" smtClean="0"/>
              <a:t> -&gt; upon fresh allocation in nursery  </a:t>
            </a:r>
            <a:r>
              <a:rPr lang="en-US" baseline="0" smtClean="0"/>
              <a:t>Zeroing granularity</a:t>
            </a:r>
            <a:endParaRPr lang="en-US" dirty="0"/>
          </a:p>
        </p:txBody>
      </p:sp>
      <p:sp>
        <p:nvSpPr>
          <p:cNvPr id="4" name="Slide Number Placeholder 3"/>
          <p:cNvSpPr>
            <a:spLocks noGrp="1"/>
          </p:cNvSpPr>
          <p:nvPr>
            <p:ph type="sldNum" sz="quarter" idx="10"/>
          </p:nvPr>
        </p:nvSpPr>
        <p:spPr/>
        <p:txBody>
          <a:bodyPr/>
          <a:lstStyle/>
          <a:p>
            <a:fld id="{CC196D9F-DD7E-1B4B-99C6-ADA462B88DC2}" type="slidenum">
              <a:rPr lang="en-US" smtClean="0"/>
              <a:pPr/>
              <a:t>11</a:t>
            </a:fld>
            <a:endParaRPr lang="en-US"/>
          </a:p>
        </p:txBody>
      </p:sp>
    </p:spTree>
    <p:extLst>
      <p:ext uri="{BB962C8B-B14F-4D97-AF65-F5344CB8AC3E}">
        <p14:creationId xmlns:p14="http://schemas.microsoft.com/office/powerpoint/2010/main" val="2278610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 fraction of lines marked dead, but later written while in cache when the application allocates new objects on these lines</a:t>
            </a:r>
          </a:p>
          <a:p>
            <a:r>
              <a:rPr lang="en-US" sz="1200" b="0" i="0" u="none" strike="noStrike" kern="1200" baseline="0" dirty="0" smtClean="0">
                <a:solidFill>
                  <a:schemeClr val="tx1"/>
                </a:solidFill>
                <a:latin typeface="+mn-lt"/>
                <a:ea typeface="+mn-ea"/>
                <a:cs typeface="+mn-cs"/>
              </a:rPr>
              <a:t>95, 28, 16%</a:t>
            </a:r>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12</a:t>
            </a:fld>
            <a:endParaRPr lang="en-US"/>
          </a:p>
        </p:txBody>
      </p:sp>
    </p:spTree>
    <p:extLst>
      <p:ext uri="{BB962C8B-B14F-4D97-AF65-F5344CB8AC3E}">
        <p14:creationId xmlns:p14="http://schemas.microsoft.com/office/powerpoint/2010/main" val="3902496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talk about GC, but works with any region</a:t>
            </a:r>
            <a:r>
              <a:rPr lang="en-US" baseline="0" dirty="0" smtClean="0"/>
              <a:t> allocator</a:t>
            </a:r>
            <a:endParaRPr lang="en-US" dirty="0" smtClean="0"/>
          </a:p>
          <a:p>
            <a:r>
              <a:rPr lang="en-US" dirty="0" smtClean="0"/>
              <a:t>Dead = </a:t>
            </a:r>
            <a:r>
              <a:rPr lang="da-DK" sz="1200" b="0" i="0" u="none" strike="noStrike" kern="1200" baseline="0" dirty="0" smtClean="0">
                <a:solidFill>
                  <a:schemeClr val="tx1"/>
                </a:solidFill>
                <a:latin typeface="+mn-lt"/>
                <a:ea typeface="+mn-ea"/>
                <a:cs typeface="+mn-cs"/>
              </a:rPr>
              <a:t> </a:t>
            </a:r>
            <a:r>
              <a:rPr lang="da-DK" sz="1200" b="0" i="0" u="none" strike="noStrike" kern="1200" baseline="0" dirty="0" err="1" smtClean="0">
                <a:solidFill>
                  <a:schemeClr val="tx1"/>
                </a:solidFill>
                <a:latin typeface="+mn-lt"/>
                <a:ea typeface="+mn-ea"/>
                <a:cs typeface="+mn-cs"/>
              </a:rPr>
              <a:t>if</a:t>
            </a:r>
            <a:r>
              <a:rPr lang="da-DK" sz="1200" b="0" i="0" u="none" strike="noStrike" kern="1200" baseline="0" dirty="0" smtClean="0">
                <a:solidFill>
                  <a:schemeClr val="tx1"/>
                </a:solidFill>
                <a:latin typeface="+mn-lt"/>
                <a:ea typeface="+mn-ea"/>
                <a:cs typeface="+mn-cs"/>
              </a:rPr>
              <a:t> it </a:t>
            </a:r>
            <a:r>
              <a:rPr lang="da-DK" sz="1200" b="0" i="0" u="none" strike="noStrike" kern="1200" baseline="0" dirty="0" err="1" smtClean="0">
                <a:solidFill>
                  <a:schemeClr val="tx1"/>
                </a:solidFill>
                <a:latin typeface="+mn-lt"/>
                <a:ea typeface="+mn-ea"/>
                <a:cs typeface="+mn-cs"/>
              </a:rPr>
              <a:t>proves</a:t>
            </a:r>
            <a:r>
              <a:rPr lang="da-DK" sz="1200" b="0" i="0" u="none" strike="noStrike" kern="1200" baseline="0" dirty="0" smtClean="0">
                <a:solidFill>
                  <a:schemeClr val="tx1"/>
                </a:solidFill>
                <a:latin typeface="+mn-lt"/>
                <a:ea typeface="+mn-ea"/>
                <a:cs typeface="+mn-cs"/>
              </a:rPr>
              <a:t> </a:t>
            </a:r>
            <a:r>
              <a:rPr lang="da-DK" sz="1200" b="0" i="0" u="none" strike="noStrike" kern="1200" baseline="0" dirty="0" err="1" smtClean="0">
                <a:solidFill>
                  <a:schemeClr val="tx1"/>
                </a:solidFill>
                <a:latin typeface="+mn-lt"/>
                <a:ea typeface="+mn-ea"/>
                <a:cs typeface="+mn-cs"/>
              </a:rPr>
              <a:t>that</a:t>
            </a:r>
            <a:r>
              <a:rPr lang="da-DK" sz="1200" b="0" i="0" u="none" strike="noStrike" kern="1200" baseline="0" dirty="0" smtClean="0">
                <a:solidFill>
                  <a:schemeClr val="tx1"/>
                </a:solidFill>
                <a:latin typeface="+mn-lt"/>
                <a:ea typeface="+mn-ea"/>
                <a:cs typeface="+mn-cs"/>
              </a:rPr>
              <a:t> the region is </a:t>
            </a:r>
            <a:r>
              <a:rPr lang="da-DK" sz="1200" b="0" i="0" u="none" strike="noStrike" kern="1200" baseline="0" dirty="0" err="1" smtClean="0">
                <a:solidFill>
                  <a:schemeClr val="tx1"/>
                </a:solidFill>
                <a:latin typeface="+mn-lt"/>
                <a:ea typeface="+mn-ea"/>
                <a:cs typeface="+mn-cs"/>
              </a:rPr>
              <a:t>dead</a:t>
            </a:r>
            <a:r>
              <a:rPr lang="da-DK" sz="1200" b="0" i="0" u="none" strike="noStrike" kern="1200" baseline="0" dirty="0" smtClean="0">
                <a:solidFill>
                  <a:schemeClr val="tx1"/>
                </a:solidFill>
                <a:latin typeface="+mn-lt"/>
                <a:ea typeface="+mn-ea"/>
                <a:cs typeface="+mn-cs"/>
              </a:rPr>
              <a:t> and the program </a:t>
            </a:r>
            <a:r>
              <a:rPr lang="da-DK" sz="1200" b="0" i="0" u="none" strike="noStrike" kern="1200" baseline="0" dirty="0" err="1" smtClean="0">
                <a:solidFill>
                  <a:schemeClr val="tx1"/>
                </a:solidFill>
                <a:latin typeface="+mn-lt"/>
                <a:ea typeface="+mn-ea"/>
                <a:cs typeface="+mn-cs"/>
              </a:rPr>
              <a:t>will</a:t>
            </a:r>
            <a:r>
              <a:rPr lang="da-DK" sz="1200" b="0" i="0" u="none" strike="noStrike" kern="1200" baseline="0" dirty="0" smtClean="0">
                <a:solidFill>
                  <a:schemeClr val="tx1"/>
                </a:solidFill>
                <a:latin typeface="+mn-lt"/>
                <a:ea typeface="+mn-ea"/>
                <a:cs typeface="+mn-cs"/>
              </a:rPr>
              <a:t> never </a:t>
            </a:r>
            <a:r>
              <a:rPr lang="da-DK" sz="1200" b="0" i="0" u="none" strike="noStrike" kern="1200" baseline="0" dirty="0" err="1" smtClean="0">
                <a:solidFill>
                  <a:schemeClr val="tx1"/>
                </a:solidFill>
                <a:latin typeface="+mn-lt"/>
                <a:ea typeface="+mn-ea"/>
                <a:cs typeface="+mn-cs"/>
              </a:rPr>
              <a:t>read</a:t>
            </a:r>
            <a:r>
              <a:rPr lang="da-DK" sz="1200" b="0" i="0" u="none" strike="noStrike" kern="1200" baseline="0" dirty="0" smtClean="0">
                <a:solidFill>
                  <a:schemeClr val="tx1"/>
                </a:solidFill>
                <a:latin typeface="+mn-lt"/>
                <a:ea typeface="+mn-ea"/>
                <a:cs typeface="+mn-cs"/>
              </a:rPr>
              <a:t> from the region </a:t>
            </a:r>
            <a:r>
              <a:rPr lang="da-DK" sz="1200" b="0" i="0" u="none" strike="noStrike" kern="1200" baseline="0" dirty="0" err="1" smtClean="0">
                <a:solidFill>
                  <a:schemeClr val="tx1"/>
                </a:solidFill>
                <a:latin typeface="+mn-lt"/>
                <a:ea typeface="+mn-ea"/>
                <a:cs typeface="+mn-cs"/>
              </a:rPr>
              <a:t>again</a:t>
            </a:r>
            <a:endParaRPr lang="da-DK"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BB353D1-76AE-7C42-AD7A-9A36A8E57F22}" type="slidenum">
              <a:rPr lang="en-US" smtClean="0"/>
              <a:t>13</a:t>
            </a:fld>
            <a:endParaRPr lang="en-US"/>
          </a:p>
        </p:txBody>
      </p:sp>
    </p:spTree>
    <p:extLst>
      <p:ext uri="{BB962C8B-B14F-4D97-AF65-F5344CB8AC3E}">
        <p14:creationId xmlns:p14="http://schemas.microsoft.com/office/powerpoint/2010/main" val="3524426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1200" b="0" i="0" u="none" strike="noStrike" kern="1200" baseline="0" dirty="0" err="1" smtClean="0">
                <a:solidFill>
                  <a:schemeClr val="tx1"/>
                </a:solidFill>
                <a:latin typeface="+mn-lt"/>
                <a:ea typeface="+mn-ea"/>
                <a:cs typeface="+mn-cs"/>
              </a:rPr>
              <a:t>Explain</a:t>
            </a:r>
            <a:r>
              <a:rPr lang="da-DK" sz="1200" b="0" i="0" u="none" strike="noStrike" kern="1200" baseline="0" dirty="0" smtClean="0">
                <a:solidFill>
                  <a:schemeClr val="tx1"/>
                </a:solidFill>
                <a:latin typeface="+mn-lt"/>
                <a:ea typeface="+mn-ea"/>
                <a:cs typeface="+mn-cs"/>
              </a:rPr>
              <a:t> </a:t>
            </a:r>
            <a:r>
              <a:rPr lang="da-DK" sz="1200" b="0" i="0" u="none" strike="noStrike" kern="1200" baseline="0" dirty="0" err="1" smtClean="0">
                <a:solidFill>
                  <a:schemeClr val="tx1"/>
                </a:solidFill>
                <a:latin typeface="+mn-lt"/>
                <a:ea typeface="+mn-ea"/>
                <a:cs typeface="+mn-cs"/>
              </a:rPr>
              <a:t>why</a:t>
            </a:r>
            <a:r>
              <a:rPr lang="da-DK" sz="1200" b="0" i="0" u="none" strike="noStrike" kern="1200" baseline="0" dirty="0" smtClean="0">
                <a:solidFill>
                  <a:schemeClr val="tx1"/>
                </a:solidFill>
                <a:latin typeface="+mn-lt"/>
                <a:ea typeface="+mn-ea"/>
                <a:cs typeface="+mn-cs"/>
              </a:rPr>
              <a:t> </a:t>
            </a:r>
            <a:r>
              <a:rPr lang="da-DK" sz="1200" b="0" i="0" u="none" strike="noStrike" kern="1200" baseline="0" dirty="0" err="1" smtClean="0">
                <a:solidFill>
                  <a:schemeClr val="tx1"/>
                </a:solidFill>
                <a:latin typeface="+mn-lt"/>
                <a:ea typeface="+mn-ea"/>
                <a:cs typeface="+mn-cs"/>
              </a:rPr>
              <a:t>clclean</a:t>
            </a:r>
            <a:r>
              <a:rPr lang="da-DK" sz="1200" b="0" i="0" u="none" strike="noStrike" kern="1200" baseline="0" dirty="0" smtClean="0">
                <a:solidFill>
                  <a:schemeClr val="tx1"/>
                </a:solidFill>
                <a:latin typeface="+mn-lt"/>
                <a:ea typeface="+mn-ea"/>
                <a:cs typeface="+mn-cs"/>
              </a:rPr>
              <a:t> is </a:t>
            </a:r>
            <a:r>
              <a:rPr lang="da-DK" sz="1200" b="0" i="0" u="none" strike="noStrike" kern="1200" baseline="0" dirty="0" err="1" smtClean="0">
                <a:solidFill>
                  <a:schemeClr val="tx1"/>
                </a:solidFill>
                <a:latin typeface="+mn-lt"/>
                <a:ea typeface="+mn-ea"/>
                <a:cs typeface="+mn-cs"/>
              </a:rPr>
              <a:t>middle</a:t>
            </a:r>
            <a:r>
              <a:rPr lang="da-DK" sz="1200" b="0" i="0" u="none" strike="noStrike" kern="1200" baseline="0" dirty="0" smtClean="0">
                <a:solidFill>
                  <a:schemeClr val="tx1"/>
                </a:solidFill>
                <a:latin typeface="+mn-lt"/>
                <a:ea typeface="+mn-ea"/>
                <a:cs typeface="+mn-cs"/>
              </a:rPr>
              <a:t> </a:t>
            </a:r>
            <a:r>
              <a:rPr lang="da-DK" sz="1200" b="0" i="0" u="none" strike="noStrike" kern="1200" baseline="0" dirty="0" err="1" smtClean="0">
                <a:solidFill>
                  <a:schemeClr val="tx1"/>
                </a:solidFill>
                <a:latin typeface="+mn-lt"/>
                <a:ea typeface="+mn-ea"/>
                <a:cs typeface="+mn-cs"/>
              </a:rPr>
              <a:t>ground</a:t>
            </a:r>
            <a:r>
              <a:rPr lang="da-DK" sz="1200" b="0" i="0" u="none" strike="noStrike" kern="1200" baseline="0" dirty="0" smtClean="0">
                <a:solidFill>
                  <a:schemeClr val="tx1"/>
                </a:solidFill>
                <a:latin typeface="+mn-lt"/>
                <a:ea typeface="+mn-ea"/>
                <a:cs typeface="+mn-cs"/>
              </a:rPr>
              <a:t>. </a:t>
            </a:r>
            <a:r>
              <a:rPr lang="en-US" dirty="0" smtClean="0"/>
              <a:t>PowerPC</a:t>
            </a:r>
            <a:r>
              <a:rPr lang="en-US" baseline="0" dirty="0" smtClean="0"/>
              <a:t> discontinued </a:t>
            </a:r>
            <a:r>
              <a:rPr lang="en-US" baseline="0" dirty="0" err="1" smtClean="0"/>
              <a:t>dcbi</a:t>
            </a:r>
            <a:r>
              <a:rPr lang="en-US" baseline="0" dirty="0" smtClean="0"/>
              <a:t> instruction. ARM’s privileged cache line invalidate</a:t>
            </a:r>
            <a:endParaRPr lang="da-DK" sz="1200" b="0" i="0" u="none" strike="noStrike" kern="1200" baseline="0" dirty="0" smtClean="0">
              <a:solidFill>
                <a:schemeClr val="tx1"/>
              </a:solidFill>
              <a:latin typeface="+mn-lt"/>
              <a:ea typeface="+mn-ea"/>
              <a:cs typeface="+mn-cs"/>
            </a:endParaRPr>
          </a:p>
          <a:p>
            <a:r>
              <a:rPr lang="da-DK" sz="1200" b="0" i="0" u="none" strike="noStrike" kern="1200" baseline="0" dirty="0" err="1" smtClean="0">
                <a:solidFill>
                  <a:schemeClr val="tx1"/>
                </a:solidFill>
                <a:latin typeface="+mn-lt"/>
                <a:ea typeface="+mn-ea"/>
                <a:cs typeface="+mn-cs"/>
              </a:rPr>
              <a:t>Explain</a:t>
            </a:r>
            <a:r>
              <a:rPr lang="da-DK" sz="1200" b="0" i="0" u="none" strike="noStrike" kern="1200" baseline="0" dirty="0" smtClean="0">
                <a:solidFill>
                  <a:schemeClr val="tx1"/>
                </a:solidFill>
                <a:latin typeface="+mn-lt"/>
                <a:ea typeface="+mn-ea"/>
                <a:cs typeface="+mn-cs"/>
              </a:rPr>
              <a:t> </a:t>
            </a:r>
            <a:r>
              <a:rPr lang="da-DK" sz="1200" b="0" i="0" u="none" strike="noStrike" kern="1200" baseline="0" dirty="0" err="1" smtClean="0">
                <a:solidFill>
                  <a:schemeClr val="tx1"/>
                </a:solidFill>
                <a:latin typeface="+mn-lt"/>
                <a:ea typeface="+mn-ea"/>
                <a:cs typeface="+mn-cs"/>
              </a:rPr>
              <a:t>zeroing</a:t>
            </a:r>
            <a:r>
              <a:rPr lang="da-DK" sz="1200" b="0" i="0" u="none" strike="noStrike" kern="1200" baseline="0" dirty="0" smtClean="0">
                <a:solidFill>
                  <a:schemeClr val="tx1"/>
                </a:solidFill>
                <a:latin typeface="+mn-lt"/>
                <a:ea typeface="+mn-ea"/>
                <a:cs typeface="+mn-cs"/>
              </a:rPr>
              <a:t> = </a:t>
            </a:r>
            <a:r>
              <a:rPr lang="en-US" sz="1200" b="0" i="0" u="none" strike="noStrike" kern="1200" baseline="0" dirty="0" smtClean="0">
                <a:solidFill>
                  <a:schemeClr val="tx1"/>
                </a:solidFill>
                <a:latin typeface="+mn-lt"/>
                <a:ea typeface="+mn-ea"/>
                <a:cs typeface="+mn-cs"/>
              </a:rPr>
              <a:t> forgoes fetching from memory and allocates a cache line filled with zeroes in the L1 cache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CACHE COHERENCE (</a:t>
            </a:r>
            <a:r>
              <a:rPr lang="en-US" baseline="0" dirty="0" smtClean="0"/>
              <a:t>Multi-socket, multicore with snooping coherence, single shared LLC per socket</a:t>
            </a:r>
            <a:r>
              <a:rPr lang="en-US" baseline="0" dirty="0"/>
              <a:t>)</a:t>
            </a:r>
            <a:endParaRPr lang="en-US" dirty="0" smtClean="0"/>
          </a:p>
        </p:txBody>
      </p:sp>
      <p:sp>
        <p:nvSpPr>
          <p:cNvPr id="4" name="Slide Number Placeholder 3"/>
          <p:cNvSpPr>
            <a:spLocks noGrp="1"/>
          </p:cNvSpPr>
          <p:nvPr>
            <p:ph type="sldNum" sz="quarter" idx="10"/>
          </p:nvPr>
        </p:nvSpPr>
        <p:spPr/>
        <p:txBody>
          <a:bodyPr/>
          <a:lstStyle/>
          <a:p>
            <a:fld id="{7BB353D1-76AE-7C42-AD7A-9A36A8E57F22}" type="slidenum">
              <a:rPr lang="en-US" smtClean="0"/>
              <a:t>14</a:t>
            </a:fld>
            <a:endParaRPr lang="en-US"/>
          </a:p>
        </p:txBody>
      </p:sp>
    </p:spTree>
    <p:extLst>
      <p:ext uri="{BB962C8B-B14F-4D97-AF65-F5344CB8AC3E}">
        <p14:creationId xmlns:p14="http://schemas.microsoft.com/office/powerpoint/2010/main" val="3524426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Multi-socket, multicore with snooping coherence, single shared LLC per socket</a:t>
            </a:r>
            <a:endParaRPr lang="en-US" dirty="0" smtClean="0"/>
          </a:p>
          <a:p>
            <a:r>
              <a:rPr lang="en-US" dirty="0" smtClean="0"/>
              <a:t>***</a:t>
            </a:r>
            <a:r>
              <a:rPr lang="en-US" dirty="0" err="1" smtClean="0"/>
              <a:t>Clundirty</a:t>
            </a:r>
            <a:r>
              <a:rPr lang="en-US" dirty="0" smtClean="0"/>
              <a:t> is the same as </a:t>
            </a:r>
            <a:r>
              <a:rPr lang="en-US" dirty="0" err="1" smtClean="0"/>
              <a:t>clclean</a:t>
            </a:r>
            <a:r>
              <a:rPr lang="en-US" dirty="0" smtClean="0"/>
              <a:t> (but </a:t>
            </a:r>
            <a:r>
              <a:rPr lang="en-US" dirty="0" err="1" smtClean="0"/>
              <a:t>clclean</a:t>
            </a:r>
            <a:r>
              <a:rPr lang="en-US" dirty="0" smtClean="0"/>
              <a:t> changes LRU)</a:t>
            </a:r>
          </a:p>
          <a:p>
            <a:r>
              <a:rPr lang="en-US" dirty="0" smtClean="0"/>
              <a:t>Always elide WB, invalidate</a:t>
            </a:r>
            <a:r>
              <a:rPr lang="en-US" baseline="0" dirty="0" smtClean="0"/>
              <a:t> other levels of inclusive cache: L1/L2</a:t>
            </a:r>
          </a:p>
          <a:p>
            <a:r>
              <a:rPr lang="en-US" dirty="0" err="1" smtClean="0"/>
              <a:t>Clundirty</a:t>
            </a:r>
            <a:r>
              <a:rPr lang="en-US" dirty="0" smtClean="0"/>
              <a:t> and </a:t>
            </a:r>
            <a:r>
              <a:rPr lang="en-US" dirty="0" err="1" smtClean="0"/>
              <a:t>clclean</a:t>
            </a:r>
            <a:r>
              <a:rPr lang="en-US" dirty="0" smtClean="0"/>
              <a:t> invalidate other levels instead of </a:t>
            </a:r>
            <a:r>
              <a:rPr lang="en-US" dirty="0" err="1" smtClean="0"/>
              <a:t>undirty</a:t>
            </a:r>
            <a:r>
              <a:rPr lang="en-US" dirty="0" smtClean="0"/>
              <a:t> because that uses existing</a:t>
            </a:r>
            <a:r>
              <a:rPr lang="en-US" baseline="0" dirty="0" smtClean="0"/>
              <a:t> HW</a:t>
            </a:r>
          </a:p>
          <a:p>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15</a:t>
            </a:fld>
            <a:endParaRPr lang="en-US"/>
          </a:p>
        </p:txBody>
      </p:sp>
    </p:spTree>
    <p:extLst>
      <p:ext uri="{BB962C8B-B14F-4D97-AF65-F5344CB8AC3E}">
        <p14:creationId xmlns:p14="http://schemas.microsoft.com/office/powerpoint/2010/main" val="3313001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Solid for internally-caused events (locally executed instructions) and dashed for external (incoming </a:t>
            </a:r>
            <a:r>
              <a:rPr lang="en-US" sz="1200" kern="1200" dirty="0" err="1" smtClean="0">
                <a:solidFill>
                  <a:schemeClr val="tx1"/>
                </a:solidFill>
                <a:latin typeface="+mn-lt"/>
                <a:ea typeface="+mn-ea"/>
                <a:cs typeface="+mn-cs"/>
              </a:rPr>
              <a:t>BusInvalidate</a:t>
            </a:r>
            <a:r>
              <a:rPr lang="en-US" sz="1200" kern="1200" dirty="0" smtClean="0">
                <a:solidFill>
                  <a:schemeClr val="tx1"/>
                </a:solidFill>
                <a:latin typeface="+mn-lt"/>
                <a:ea typeface="+mn-ea"/>
                <a:cs typeface="+mn-cs"/>
              </a:rPr>
              <a:t> from another LLC executing a </a:t>
            </a:r>
            <a:r>
              <a:rPr lang="en-US" sz="1200" kern="1200" dirty="0" err="1" smtClean="0">
                <a:solidFill>
                  <a:schemeClr val="tx1"/>
                </a:solidFill>
                <a:latin typeface="+mn-lt"/>
                <a:ea typeface="+mn-ea"/>
                <a:cs typeface="+mn-cs"/>
              </a:rPr>
              <a:t>clzero</a:t>
            </a:r>
            <a:r>
              <a:rPr lang="en-US" sz="1200" kern="1200" dirty="0" smtClean="0">
                <a:solidFill>
                  <a:schemeClr val="tx1"/>
                </a:solidFill>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From S or I propagates to other cache levels, to LLC, off-chip </a:t>
            </a:r>
            <a:r>
              <a:rPr lang="en-US" baseline="0" dirty="0" err="1" smtClean="0"/>
              <a:t>BusInvalidate</a:t>
            </a:r>
            <a:r>
              <a:rPr lang="en-US" baseline="0" dirty="0" smtClean="0"/>
              <a:t> to get exclusive access (similar to existing </a:t>
            </a:r>
            <a:r>
              <a:rPr lang="en-US" baseline="0" dirty="0" err="1" smtClean="0"/>
              <a:t>BusRdX</a:t>
            </a:r>
            <a:r>
              <a:rPr lang="en-US" baseline="0" dirty="0" smtClean="0"/>
              <a:t>, but elides write back from other LLCs if line is modified)</a:t>
            </a:r>
            <a:endParaRPr lang="en-US" dirty="0" smtClean="0"/>
          </a:p>
          <a:p>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16</a:t>
            </a:fld>
            <a:endParaRPr lang="en-US"/>
          </a:p>
        </p:txBody>
      </p:sp>
    </p:spTree>
    <p:extLst>
      <p:ext uri="{BB962C8B-B14F-4D97-AF65-F5344CB8AC3E}">
        <p14:creationId xmlns:p14="http://schemas.microsoft.com/office/powerpoint/2010/main" val="13280243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McPAT</a:t>
            </a:r>
            <a:r>
              <a:rPr lang="en-US" dirty="0" smtClean="0"/>
              <a:t>,</a:t>
            </a:r>
            <a:r>
              <a:rPr lang="en-US" baseline="0" dirty="0" smtClean="0"/>
              <a:t>  </a:t>
            </a:r>
            <a:r>
              <a:rPr lang="en-US" dirty="0" smtClean="0"/>
              <a:t>Sniper x86, cycle-level, parallel, high-speed,   Contribution</a:t>
            </a:r>
            <a:r>
              <a:rPr lang="en-US" baseline="0" dirty="0" smtClean="0"/>
              <a:t> infrastructure.</a:t>
            </a:r>
            <a:endParaRPr lang="en-US" dirty="0" smtClean="0"/>
          </a:p>
          <a:p>
            <a:r>
              <a:rPr lang="en-US" dirty="0" smtClean="0"/>
              <a:t>Runs with any region allocator!</a:t>
            </a:r>
          </a:p>
          <a:p>
            <a:r>
              <a:rPr lang="en-US" dirty="0" smtClean="0"/>
              <a:t>Average across 3 runs</a:t>
            </a:r>
          </a:p>
          <a:p>
            <a:r>
              <a:rPr lang="en-US" dirty="0" smtClean="0"/>
              <a:t>FIRST: 8MB</a:t>
            </a:r>
            <a:r>
              <a:rPr lang="en-US" baseline="0" dirty="0" smtClean="0"/>
              <a:t> nursery</a:t>
            </a:r>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17</a:t>
            </a:fld>
            <a:endParaRPr lang="en-US"/>
          </a:p>
        </p:txBody>
      </p:sp>
    </p:spTree>
    <p:extLst>
      <p:ext uri="{BB962C8B-B14F-4D97-AF65-F5344CB8AC3E}">
        <p14:creationId xmlns:p14="http://schemas.microsoft.com/office/powerpoint/2010/main" val="875693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Reduce 60%</a:t>
            </a:r>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18</a:t>
            </a:fld>
            <a:endParaRPr lang="en-US"/>
          </a:p>
        </p:txBody>
      </p:sp>
    </p:spTree>
    <p:extLst>
      <p:ext uri="{BB962C8B-B14F-4D97-AF65-F5344CB8AC3E}">
        <p14:creationId xmlns:p14="http://schemas.microsoft.com/office/powerpoint/2010/main" val="11867051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only present </a:t>
            </a:r>
            <a:r>
              <a:rPr lang="en-US" dirty="0" err="1" smtClean="0"/>
              <a:t>clclean+clzero</a:t>
            </a:r>
            <a:r>
              <a:rPr lang="en-US" baseline="0" dirty="0" smtClean="0"/>
              <a:t>.  All other scrubbing + </a:t>
            </a:r>
            <a:r>
              <a:rPr lang="en-US" baseline="0" dirty="0" err="1" smtClean="0"/>
              <a:t>clzero</a:t>
            </a:r>
            <a:r>
              <a:rPr lang="en-US" baseline="0" dirty="0" smtClean="0"/>
              <a:t> perform same.</a:t>
            </a:r>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20</a:t>
            </a:fld>
            <a:endParaRPr lang="en-US"/>
          </a:p>
        </p:txBody>
      </p:sp>
    </p:spTree>
    <p:extLst>
      <p:ext uri="{BB962C8B-B14F-4D97-AF65-F5344CB8AC3E}">
        <p14:creationId xmlns:p14="http://schemas.microsoft.com/office/powerpoint/2010/main" val="2905572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Challenges</a:t>
            </a:r>
            <a:r>
              <a:rPr lang="en-US" baseline="0" dirty="0" smtClean="0"/>
              <a:t> and opportunity</a:t>
            </a:r>
            <a:endParaRPr lang="en-US" dirty="0"/>
          </a:p>
        </p:txBody>
      </p:sp>
      <p:sp>
        <p:nvSpPr>
          <p:cNvPr id="4" name="Slide Number Placeholder 3"/>
          <p:cNvSpPr>
            <a:spLocks noGrp="1"/>
          </p:cNvSpPr>
          <p:nvPr>
            <p:ph type="sldNum" sz="quarter" idx="10"/>
          </p:nvPr>
        </p:nvSpPr>
        <p:spPr/>
        <p:txBody>
          <a:bodyPr/>
          <a:lstStyle/>
          <a:p>
            <a:fld id="{64135A16-4731-8345-9EFC-782C8DB4AA78}" type="slidenum">
              <a:rPr lang="en-US" smtClean="0"/>
              <a:t>2</a:t>
            </a:fld>
            <a:endParaRPr lang="en-US"/>
          </a:p>
        </p:txBody>
      </p:sp>
    </p:spTree>
    <p:extLst>
      <p:ext uri="{BB962C8B-B14F-4D97-AF65-F5344CB8AC3E}">
        <p14:creationId xmlns:p14="http://schemas.microsoft.com/office/powerpoint/2010/main" val="2200334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Clinvalidate</a:t>
            </a:r>
            <a:r>
              <a:rPr lang="en-US" dirty="0" smtClean="0"/>
              <a:t> increase number of reads because</a:t>
            </a:r>
            <a:r>
              <a:rPr lang="en-US" baseline="0" dirty="0" smtClean="0"/>
              <a:t> it evicts lines out of cache</a:t>
            </a:r>
            <a:endParaRPr lang="en-US" dirty="0" smtClean="0"/>
          </a:p>
          <a:p>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21</a:t>
            </a:fld>
            <a:endParaRPr lang="en-US"/>
          </a:p>
        </p:txBody>
      </p:sp>
    </p:spTree>
    <p:extLst>
      <p:ext uri="{BB962C8B-B14F-4D97-AF65-F5344CB8AC3E}">
        <p14:creationId xmlns:p14="http://schemas.microsoft.com/office/powerpoint/2010/main" val="38047569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Clclean</a:t>
            </a:r>
            <a:r>
              <a:rPr lang="en-US" dirty="0" smtClean="0"/>
              <a:t> puts nursery</a:t>
            </a:r>
            <a:r>
              <a:rPr lang="en-US" baseline="0" dirty="0" smtClean="0"/>
              <a:t> lines into LRU position in sequential order, so last nursery addresses are to be evicted next, and earlier more likely to stay in cache, which will be next to be zero initialized</a:t>
            </a:r>
          </a:p>
          <a:p>
            <a:r>
              <a:rPr lang="en-US" baseline="0" dirty="0" smtClean="0"/>
              <a:t>Reduce by 40%</a:t>
            </a:r>
            <a:endParaRPr lang="en-US" dirty="0" smtClean="0"/>
          </a:p>
          <a:p>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23</a:t>
            </a:fld>
            <a:endParaRPr lang="en-US"/>
          </a:p>
        </p:txBody>
      </p:sp>
    </p:spTree>
    <p:extLst>
      <p:ext uri="{BB962C8B-B14F-4D97-AF65-F5344CB8AC3E}">
        <p14:creationId xmlns:p14="http://schemas.microsoft.com/office/powerpoint/2010/main" val="1097316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Clzero</a:t>
            </a:r>
            <a:r>
              <a:rPr lang="en-US" dirty="0" smtClean="0"/>
              <a:t> targets reads, reduce by 86%</a:t>
            </a:r>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24</a:t>
            </a:fld>
            <a:endParaRPr lang="en-US"/>
          </a:p>
        </p:txBody>
      </p:sp>
    </p:spTree>
    <p:extLst>
      <p:ext uri="{BB962C8B-B14F-4D97-AF65-F5344CB8AC3E}">
        <p14:creationId xmlns:p14="http://schemas.microsoft.com/office/powerpoint/2010/main" val="6877803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 86%</a:t>
            </a:r>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25</a:t>
            </a:fld>
            <a:endParaRPr lang="en-US"/>
          </a:p>
        </p:txBody>
      </p:sp>
    </p:spTree>
    <p:extLst>
      <p:ext uri="{BB962C8B-B14F-4D97-AF65-F5344CB8AC3E}">
        <p14:creationId xmlns:p14="http://schemas.microsoft.com/office/powerpoint/2010/main" val="14607285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Dynamic energy follows traffic</a:t>
            </a:r>
            <a:r>
              <a:rPr lang="en-US" baseline="0" dirty="0" smtClean="0"/>
              <a:t> trends. </a:t>
            </a:r>
            <a:r>
              <a:rPr lang="en-US" baseline="0" dirty="0" err="1" smtClean="0"/>
              <a:t>Clinvalidate</a:t>
            </a:r>
            <a:r>
              <a:rPr lang="en-US" baseline="0" dirty="0" smtClean="0"/>
              <a:t> 20%, </a:t>
            </a:r>
            <a:r>
              <a:rPr lang="en-US" baseline="0" dirty="0" err="1" smtClean="0"/>
              <a:t>clundirty</a:t>
            </a:r>
            <a:r>
              <a:rPr lang="en-US" baseline="0" dirty="0" smtClean="0"/>
              <a:t> 32% </a:t>
            </a:r>
            <a:r>
              <a:rPr lang="en-US" baseline="0" dirty="0" err="1" smtClean="0"/>
              <a:t>Clcean</a:t>
            </a:r>
            <a:r>
              <a:rPr lang="en-US" baseline="0" dirty="0" smtClean="0"/>
              <a:t> = 50%, </a:t>
            </a:r>
            <a:r>
              <a:rPr lang="en-US" baseline="0" dirty="0" err="1" smtClean="0"/>
              <a:t>clzero</a:t>
            </a:r>
            <a:r>
              <a:rPr lang="en-US" baseline="0" dirty="0" smtClean="0"/>
              <a:t> 41%.  </a:t>
            </a:r>
          </a:p>
          <a:p>
            <a:endParaRPr lang="en-US" dirty="0" smtClean="0"/>
          </a:p>
        </p:txBody>
      </p:sp>
      <p:sp>
        <p:nvSpPr>
          <p:cNvPr id="4" name="Slide Number Placeholder 3"/>
          <p:cNvSpPr>
            <a:spLocks noGrp="1"/>
          </p:cNvSpPr>
          <p:nvPr>
            <p:ph type="sldNum" sz="quarter" idx="10"/>
          </p:nvPr>
        </p:nvSpPr>
        <p:spPr/>
        <p:txBody>
          <a:bodyPr/>
          <a:lstStyle/>
          <a:p>
            <a:fld id="{7BB353D1-76AE-7C42-AD7A-9A36A8E57F22}" type="slidenum">
              <a:rPr lang="en-US" smtClean="0"/>
              <a:t>26</a:t>
            </a:fld>
            <a:endParaRPr lang="en-US"/>
          </a:p>
        </p:txBody>
      </p:sp>
    </p:spTree>
    <p:extLst>
      <p:ext uri="{BB962C8B-B14F-4D97-AF65-F5344CB8AC3E}">
        <p14:creationId xmlns:p14="http://schemas.microsoft.com/office/powerpoint/2010/main" val="1020837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average reduction in dynamic DRAM energy is substantial at 73\%. </a:t>
            </a:r>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27</a:t>
            </a:fld>
            <a:endParaRPr lang="en-US"/>
          </a:p>
        </p:txBody>
      </p:sp>
    </p:spTree>
    <p:extLst>
      <p:ext uri="{BB962C8B-B14F-4D97-AF65-F5344CB8AC3E}">
        <p14:creationId xmlns:p14="http://schemas.microsoft.com/office/powerpoint/2010/main" val="1020837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the majority of</a:t>
            </a:r>
            <a:r>
              <a:rPr lang="en-US" baseline="0" dirty="0" smtClean="0"/>
              <a:t> </a:t>
            </a:r>
            <a:r>
              <a:rPr lang="en-US" dirty="0" smtClean="0"/>
              <a:t>DRAM energy is currently static,</a:t>
            </a:r>
            <a:r>
              <a:rPr lang="en-US" baseline="0" dirty="0" smtClean="0"/>
              <a:t> </a:t>
            </a:r>
            <a:r>
              <a:rPr lang="en-US" dirty="0" smtClean="0"/>
              <a:t>Optimizing</a:t>
            </a:r>
          </a:p>
          <a:p>
            <a:r>
              <a:rPr lang="en-US" dirty="0" smtClean="0"/>
              <a:t>With </a:t>
            </a:r>
            <a:r>
              <a:rPr lang="en-US" dirty="0" err="1" smtClean="0"/>
              <a:t>clclean+clzero</a:t>
            </a:r>
            <a:r>
              <a:rPr lang="en-US" baseline="0" dirty="0" smtClean="0"/>
              <a:t> </a:t>
            </a:r>
            <a:r>
              <a:rPr lang="en-US" dirty="0" smtClean="0"/>
              <a:t>leads to an overall 20\% reduction in total DRAM energy, larger than the average</a:t>
            </a:r>
          </a:p>
          <a:p>
            <a:r>
              <a:rPr lang="en-US" dirty="0" smtClean="0"/>
              <a:t>12\% for </a:t>
            </a:r>
            <a:r>
              <a:rPr lang="en-US" dirty="0" err="1" smtClean="0"/>
              <a:t>clzero</a:t>
            </a:r>
            <a:r>
              <a:rPr lang="en-US" dirty="0" smtClean="0"/>
              <a:t> alone or 14\% for </a:t>
            </a:r>
            <a:r>
              <a:rPr lang="en-US" dirty="0" err="1" smtClean="0"/>
              <a:t>clclean</a:t>
            </a:r>
            <a:r>
              <a:rPr lang="en-US" dirty="0" smtClean="0"/>
              <a:t> alone.  For</a:t>
            </a:r>
          </a:p>
          <a:p>
            <a:r>
              <a:rPr lang="en-US" dirty="0" smtClean="0"/>
              <a:t> </a:t>
            </a:r>
            <a:r>
              <a:rPr lang="en-US" dirty="0" err="1" smtClean="0"/>
              <a:t>lusearch</a:t>
            </a:r>
            <a:r>
              <a:rPr lang="en-US" dirty="0" smtClean="0"/>
              <a:t>, </a:t>
            </a:r>
            <a:r>
              <a:rPr lang="en-US" dirty="0" err="1" smtClean="0"/>
              <a:t>clclean</a:t>
            </a:r>
            <a:r>
              <a:rPr lang="en-US" dirty="0" smtClean="0"/>
              <a:t> saves 45\% of total DRAM</a:t>
            </a:r>
          </a:p>
          <a:p>
            <a:r>
              <a:rPr lang="en-US" dirty="0" smtClean="0"/>
              <a:t>energy by itself and together with clzero2, it saves 58\%.</a:t>
            </a:r>
          </a:p>
          <a:p>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28</a:t>
            </a:fld>
            <a:endParaRPr lang="en-US"/>
          </a:p>
        </p:txBody>
      </p:sp>
    </p:spTree>
    <p:extLst>
      <p:ext uri="{BB962C8B-B14F-4D97-AF65-F5344CB8AC3E}">
        <p14:creationId xmlns:p14="http://schemas.microsoft.com/office/powerpoint/2010/main" val="2471321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***Normalized </a:t>
            </a:r>
            <a:r>
              <a:rPr lang="en-US" baseline="0" dirty="0" smtClean="0"/>
              <a:t>to </a:t>
            </a:r>
            <a:r>
              <a:rPr lang="en-US" baseline="0" dirty="0" err="1" smtClean="0"/>
              <a:t>unoptimized</a:t>
            </a:r>
            <a:r>
              <a:rPr lang="en-US" baseline="0" dirty="0" smtClean="0"/>
              <a:t> at each nursery size</a:t>
            </a:r>
            <a:r>
              <a:rPr lang="en-US" baseline="0" dirty="0" smtClean="0"/>
              <a:t>!  </a:t>
            </a:r>
            <a:r>
              <a:rPr lang="en-US" dirty="0" smtClean="0"/>
              <a:t>Robust across nurseries.</a:t>
            </a:r>
            <a:r>
              <a:rPr lang="en-US" baseline="0" dirty="0" smtClean="0"/>
              <a:t> </a:t>
            </a:r>
            <a:endParaRPr lang="en-US" baseline="0" dirty="0" smtClean="0"/>
          </a:p>
          <a:p>
            <a:r>
              <a:rPr lang="en-US" baseline="0" dirty="0" err="1" smtClean="0"/>
              <a:t>Clclean</a:t>
            </a:r>
            <a:r>
              <a:rPr lang="en-US" baseline="0" dirty="0" smtClean="0"/>
              <a:t> 8MB = 14%, 16MB = 7%   Zeroing  8MB = 12%, 16MB: 13%   Together, 3.7%, 20%, 19%</a:t>
            </a:r>
          </a:p>
          <a:p>
            <a:r>
              <a:rPr lang="en-US" dirty="0" smtClean="0"/>
              <a:t>Energy reduction is larger than,</a:t>
            </a:r>
            <a:r>
              <a:rPr lang="en-US" baseline="0" dirty="0" smtClean="0"/>
              <a:t> </a:t>
            </a:r>
            <a:r>
              <a:rPr lang="en-US" dirty="0" smtClean="0"/>
              <a:t>but mirrors,</a:t>
            </a:r>
            <a:r>
              <a:rPr lang="en-US" baseline="0" dirty="0" smtClean="0"/>
              <a:t> </a:t>
            </a:r>
            <a:r>
              <a:rPr lang="en-US" dirty="0" smtClean="0"/>
              <a:t>the performance results</a:t>
            </a:r>
            <a:r>
              <a:rPr lang="en-US" baseline="0" dirty="0" smtClean="0"/>
              <a:t>.  Lowest execution time = 16MB + optimizations (7% win)</a:t>
            </a:r>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29</a:t>
            </a:fld>
            <a:endParaRPr lang="en-US"/>
          </a:p>
        </p:txBody>
      </p:sp>
    </p:spTree>
    <p:extLst>
      <p:ext uri="{BB962C8B-B14F-4D97-AF65-F5344CB8AC3E}">
        <p14:creationId xmlns:p14="http://schemas.microsoft.com/office/powerpoint/2010/main" val="2471321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read and write.</a:t>
            </a:r>
            <a:r>
              <a:rPr lang="en-US" baseline="0" dirty="0" smtClean="0"/>
              <a:t>  </a:t>
            </a:r>
            <a:r>
              <a:rPr lang="en-US" dirty="0" smtClean="0"/>
              <a:t>4MB</a:t>
            </a:r>
            <a:r>
              <a:rPr lang="en-US" dirty="0" smtClean="0"/>
              <a:t>,</a:t>
            </a:r>
            <a:r>
              <a:rPr lang="en-US" baseline="0" dirty="0" smtClean="0"/>
              <a:t> 37% zeroing, 40% together  16MB: 45% zeroing, 62% both together  8MB:  75% together</a:t>
            </a:r>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30</a:t>
            </a:fld>
            <a:endParaRPr lang="en-US"/>
          </a:p>
        </p:txBody>
      </p:sp>
    </p:spTree>
    <p:extLst>
      <p:ext uri="{BB962C8B-B14F-4D97-AF65-F5344CB8AC3E}">
        <p14:creationId xmlns:p14="http://schemas.microsoft.com/office/powerpoint/2010/main" val="17935412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Also normalized</a:t>
            </a:r>
            <a:r>
              <a:rPr lang="en-US" baseline="0" dirty="0" smtClean="0"/>
              <a:t> to </a:t>
            </a:r>
            <a:r>
              <a:rPr lang="en-US" baseline="0" dirty="0" err="1" smtClean="0"/>
              <a:t>unoptimized</a:t>
            </a:r>
            <a:r>
              <a:rPr lang="en-US" baseline="0" dirty="0" smtClean="0"/>
              <a:t>.  </a:t>
            </a:r>
            <a:r>
              <a:rPr lang="en-US" dirty="0" smtClean="0"/>
              <a:t>Energy reduction is larger than,</a:t>
            </a:r>
            <a:r>
              <a:rPr lang="en-US" baseline="0" dirty="0" smtClean="0"/>
              <a:t> </a:t>
            </a:r>
            <a:r>
              <a:rPr lang="en-US" dirty="0" smtClean="0"/>
              <a:t>but mirrors,</a:t>
            </a:r>
            <a:r>
              <a:rPr lang="en-US" baseline="0" dirty="0" smtClean="0"/>
              <a:t> </a:t>
            </a:r>
            <a:r>
              <a:rPr lang="en-US" dirty="0" smtClean="0"/>
              <a:t>the performance results</a:t>
            </a:r>
            <a:r>
              <a:rPr lang="en-US" baseline="0" dirty="0" smtClean="0"/>
              <a:t>. </a:t>
            </a:r>
            <a:r>
              <a:rPr lang="en-US" dirty="0" smtClean="0"/>
              <a:t>Because modern memory systems hide</a:t>
            </a:r>
            <a:r>
              <a:rPr lang="en-US" baseline="0" dirty="0" smtClean="0"/>
              <a:t> </a:t>
            </a:r>
            <a:r>
              <a:rPr lang="en-US" dirty="0" smtClean="0"/>
              <a:t>the latency of writes and some reads,</a:t>
            </a:r>
            <a:r>
              <a:rPr lang="en-US" baseline="0" dirty="0" smtClean="0"/>
              <a:t> </a:t>
            </a:r>
            <a:r>
              <a:rPr lang="en-US" dirty="0" smtClean="0"/>
              <a:t>reducing memory traffic does not</a:t>
            </a:r>
            <a:r>
              <a:rPr lang="en-US" baseline="0" dirty="0" smtClean="0"/>
              <a:t> </a:t>
            </a:r>
            <a:r>
              <a:rPr lang="en-US" dirty="0" smtClean="0"/>
              <a:t>always translate directly into performance.   16MB -&gt; largest execution time reduction </a:t>
            </a:r>
            <a:r>
              <a:rPr lang="en-US" baseline="0" dirty="0" smtClean="0"/>
              <a:t>(7% win)</a:t>
            </a:r>
            <a:endParaRPr lang="en-US" dirty="0" smtClean="0"/>
          </a:p>
          <a:p>
            <a:r>
              <a:rPr lang="en-US" dirty="0" smtClean="0"/>
              <a:t>**Can guide nursery size choice</a:t>
            </a:r>
          </a:p>
        </p:txBody>
      </p:sp>
      <p:sp>
        <p:nvSpPr>
          <p:cNvPr id="4" name="Slide Number Placeholder 3"/>
          <p:cNvSpPr>
            <a:spLocks noGrp="1"/>
          </p:cNvSpPr>
          <p:nvPr>
            <p:ph type="sldNum" sz="quarter" idx="10"/>
          </p:nvPr>
        </p:nvSpPr>
        <p:spPr/>
        <p:txBody>
          <a:bodyPr/>
          <a:lstStyle/>
          <a:p>
            <a:fld id="{7BB353D1-76AE-7C42-AD7A-9A36A8E57F22}" type="slidenum">
              <a:rPr lang="en-US" smtClean="0"/>
              <a:t>31</a:t>
            </a:fld>
            <a:endParaRPr lang="en-US"/>
          </a:p>
        </p:txBody>
      </p:sp>
    </p:spTree>
    <p:extLst>
      <p:ext uri="{BB962C8B-B14F-4D97-AF65-F5344CB8AC3E}">
        <p14:creationId xmlns:p14="http://schemas.microsoft.com/office/powerpoint/2010/main" val="3429794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Cache pollution!  Problems scaling</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Define DEAD = </a:t>
            </a:r>
            <a:r>
              <a:rPr lang="da-DK" sz="1200" b="0" i="0" u="none" strike="noStrike" kern="1200" baseline="0" dirty="0" err="1" smtClean="0">
                <a:solidFill>
                  <a:schemeClr val="tx1"/>
                </a:solidFill>
                <a:latin typeface="+mn-lt"/>
                <a:ea typeface="+mn-ea"/>
                <a:cs typeface="+mn-cs"/>
              </a:rPr>
              <a:t>if</a:t>
            </a:r>
            <a:r>
              <a:rPr lang="da-DK" sz="1200" b="0" i="0" u="none" strike="noStrike" kern="1200" baseline="0" dirty="0" smtClean="0">
                <a:solidFill>
                  <a:schemeClr val="tx1"/>
                </a:solidFill>
                <a:latin typeface="+mn-lt"/>
                <a:ea typeface="+mn-ea"/>
                <a:cs typeface="+mn-cs"/>
              </a:rPr>
              <a:t> it </a:t>
            </a:r>
            <a:r>
              <a:rPr lang="da-DK" sz="1200" b="0" i="0" u="none" strike="noStrike" kern="1200" baseline="0" dirty="0" err="1" smtClean="0">
                <a:solidFill>
                  <a:schemeClr val="tx1"/>
                </a:solidFill>
                <a:latin typeface="+mn-lt"/>
                <a:ea typeface="+mn-ea"/>
                <a:cs typeface="+mn-cs"/>
              </a:rPr>
              <a:t>proves</a:t>
            </a:r>
            <a:r>
              <a:rPr lang="da-DK" sz="1200" b="0" i="0" u="none" strike="noStrike" kern="1200" baseline="0" dirty="0" smtClean="0">
                <a:solidFill>
                  <a:schemeClr val="tx1"/>
                </a:solidFill>
                <a:latin typeface="+mn-lt"/>
                <a:ea typeface="+mn-ea"/>
                <a:cs typeface="+mn-cs"/>
              </a:rPr>
              <a:t> </a:t>
            </a:r>
            <a:r>
              <a:rPr lang="da-DK" sz="1200" b="0" i="0" u="none" strike="noStrike" kern="1200" baseline="0" dirty="0" err="1" smtClean="0">
                <a:solidFill>
                  <a:schemeClr val="tx1"/>
                </a:solidFill>
                <a:latin typeface="+mn-lt"/>
                <a:ea typeface="+mn-ea"/>
                <a:cs typeface="+mn-cs"/>
              </a:rPr>
              <a:t>that</a:t>
            </a:r>
            <a:r>
              <a:rPr lang="da-DK" sz="1200" b="0" i="0" u="none" strike="noStrike" kern="1200" baseline="0" dirty="0" smtClean="0">
                <a:solidFill>
                  <a:schemeClr val="tx1"/>
                </a:solidFill>
                <a:latin typeface="+mn-lt"/>
                <a:ea typeface="+mn-ea"/>
                <a:cs typeface="+mn-cs"/>
              </a:rPr>
              <a:t> the region is </a:t>
            </a:r>
            <a:r>
              <a:rPr lang="da-DK" sz="1200" b="0" i="0" u="none" strike="noStrike" kern="1200" baseline="0" dirty="0" err="1" smtClean="0">
                <a:solidFill>
                  <a:schemeClr val="tx1"/>
                </a:solidFill>
                <a:latin typeface="+mn-lt"/>
                <a:ea typeface="+mn-ea"/>
                <a:cs typeface="+mn-cs"/>
              </a:rPr>
              <a:t>dead</a:t>
            </a:r>
            <a:r>
              <a:rPr lang="da-DK" sz="1200" b="0" i="0" u="none" strike="noStrike" kern="1200" baseline="0" dirty="0" smtClean="0">
                <a:solidFill>
                  <a:schemeClr val="tx1"/>
                </a:solidFill>
                <a:latin typeface="+mn-lt"/>
                <a:ea typeface="+mn-ea"/>
                <a:cs typeface="+mn-cs"/>
              </a:rPr>
              <a:t> and the program </a:t>
            </a:r>
            <a:r>
              <a:rPr lang="da-DK" sz="1200" b="0" i="0" u="none" strike="noStrike" kern="1200" baseline="0" dirty="0" err="1" smtClean="0">
                <a:solidFill>
                  <a:schemeClr val="tx1"/>
                </a:solidFill>
                <a:latin typeface="+mn-lt"/>
                <a:ea typeface="+mn-ea"/>
                <a:cs typeface="+mn-cs"/>
              </a:rPr>
              <a:t>will</a:t>
            </a:r>
            <a:r>
              <a:rPr lang="da-DK" sz="1200" b="0" i="0" u="none" strike="noStrike" kern="1200" baseline="0" dirty="0" smtClean="0">
                <a:solidFill>
                  <a:schemeClr val="tx1"/>
                </a:solidFill>
                <a:latin typeface="+mn-lt"/>
                <a:ea typeface="+mn-ea"/>
                <a:cs typeface="+mn-cs"/>
              </a:rPr>
              <a:t> never </a:t>
            </a:r>
            <a:r>
              <a:rPr lang="da-DK" sz="1200" b="0" i="0" u="none" strike="noStrike" kern="1200" baseline="0" dirty="0" err="1" smtClean="0">
                <a:solidFill>
                  <a:schemeClr val="tx1"/>
                </a:solidFill>
                <a:latin typeface="+mn-lt"/>
                <a:ea typeface="+mn-ea"/>
                <a:cs typeface="+mn-cs"/>
              </a:rPr>
              <a:t>read</a:t>
            </a:r>
            <a:r>
              <a:rPr lang="da-DK" sz="1200" b="0" i="0" u="none" strike="noStrike" kern="1200" baseline="0" dirty="0" smtClean="0">
                <a:solidFill>
                  <a:schemeClr val="tx1"/>
                </a:solidFill>
                <a:latin typeface="+mn-lt"/>
                <a:ea typeface="+mn-ea"/>
                <a:cs typeface="+mn-cs"/>
              </a:rPr>
              <a:t> from the region </a:t>
            </a:r>
            <a:r>
              <a:rPr lang="da-DK" sz="1200" b="0" i="0" u="none" strike="noStrike" kern="1200" baseline="0" dirty="0" err="1" smtClean="0">
                <a:solidFill>
                  <a:schemeClr val="tx1"/>
                </a:solidFill>
                <a:latin typeface="+mn-lt"/>
                <a:ea typeface="+mn-ea"/>
                <a:cs typeface="+mn-cs"/>
              </a:rPr>
              <a:t>again</a:t>
            </a:r>
            <a:endParaRPr lang="da-DK" sz="1200" b="0" i="0" u="none" strike="noStrike" kern="1200" baseline="0" dirty="0" smtClean="0">
              <a:solidFill>
                <a:schemeClr val="tx1"/>
              </a:solidFill>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64135A16-4731-8345-9EFC-782C8DB4AA78}" type="slidenum">
              <a:rPr lang="en-US" smtClean="0"/>
              <a:t>3</a:t>
            </a:fld>
            <a:endParaRPr lang="en-US"/>
          </a:p>
        </p:txBody>
      </p:sp>
    </p:spTree>
    <p:extLst>
      <p:ext uri="{BB962C8B-B14F-4D97-AF65-F5344CB8AC3E}">
        <p14:creationId xmlns:p14="http://schemas.microsoft.com/office/powerpoint/2010/main" val="22003343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Dynamic</a:t>
            </a:r>
            <a:r>
              <a:rPr lang="en-US" baseline="0" dirty="0" smtClean="0"/>
              <a:t> DRAM energy by 57%</a:t>
            </a:r>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33</a:t>
            </a:fld>
            <a:endParaRPr lang="en-US"/>
          </a:p>
        </p:txBody>
      </p:sp>
    </p:spTree>
    <p:extLst>
      <p:ext uri="{BB962C8B-B14F-4D97-AF65-F5344CB8AC3E}">
        <p14:creationId xmlns:p14="http://schemas.microsoft.com/office/powerpoint/2010/main" val="15278894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Clundirty</a:t>
            </a:r>
            <a:r>
              <a:rPr lang="en-US" dirty="0" smtClean="0"/>
              <a:t> and </a:t>
            </a:r>
            <a:r>
              <a:rPr lang="en-US" dirty="0" err="1" smtClean="0"/>
              <a:t>clclean</a:t>
            </a:r>
            <a:r>
              <a:rPr lang="en-US" dirty="0" smtClean="0"/>
              <a:t> invalidate other levels instead of </a:t>
            </a:r>
            <a:r>
              <a:rPr lang="en-US" dirty="0" err="1" smtClean="0"/>
              <a:t>undirty</a:t>
            </a:r>
            <a:r>
              <a:rPr lang="en-US" dirty="0" smtClean="0"/>
              <a:t> because that uses existing</a:t>
            </a:r>
            <a:r>
              <a:rPr lang="en-US" baseline="0" dirty="0" smtClean="0"/>
              <a:t> HW</a:t>
            </a:r>
          </a:p>
          <a:p>
            <a:r>
              <a:rPr lang="en-US" baseline="0" dirty="0" smtClean="0"/>
              <a:t>Multi-socket, multicore with snooping coherence, single shared LLC per socket</a:t>
            </a:r>
          </a:p>
          <a:p>
            <a:r>
              <a:rPr lang="en-US" baseline="0" dirty="0" smtClean="0"/>
              <a:t>Zeroing from S or I propagates to other cache levels, at LLC get </a:t>
            </a:r>
            <a:r>
              <a:rPr lang="en-US" baseline="0" dirty="0" err="1" smtClean="0"/>
              <a:t>BusInvalidate</a:t>
            </a:r>
            <a:r>
              <a:rPr lang="en-US" baseline="0" dirty="0" smtClean="0"/>
              <a:t> (similar to existing </a:t>
            </a:r>
            <a:r>
              <a:rPr lang="en-US" baseline="0" dirty="0" err="1" smtClean="0"/>
              <a:t>BusRdX</a:t>
            </a:r>
            <a:r>
              <a:rPr lang="en-US" baseline="0" dirty="0" smtClean="0"/>
              <a:t>, but elides write back from other LLCs if line is modified)</a:t>
            </a:r>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36</a:t>
            </a:fld>
            <a:endParaRPr lang="en-US"/>
          </a:p>
        </p:txBody>
      </p:sp>
    </p:spTree>
    <p:extLst>
      <p:ext uri="{BB962C8B-B14F-4D97-AF65-F5344CB8AC3E}">
        <p14:creationId xmlns:p14="http://schemas.microsoft.com/office/powerpoint/2010/main" val="1725160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 Reductions in memory traffic and decreases in LLC misses explain execution time improvements.</a:t>
            </a:r>
          </a:p>
          <a:p>
            <a:r>
              <a:rPr lang="en-US" sz="1200" b="0" i="0" u="none" strike="noStrike" kern="1200" baseline="0" dirty="0" smtClean="0">
                <a:solidFill>
                  <a:schemeClr val="tx1"/>
                </a:solidFill>
                <a:latin typeface="+mn-lt"/>
                <a:ea typeface="+mn-ea"/>
                <a:cs typeface="+mn-cs"/>
              </a:rPr>
              <a:t>Reduction in DRAM traffic and energy for 4, 8, and 16MB nurseries, normalized to </a:t>
            </a:r>
            <a:r>
              <a:rPr lang="en-US" sz="1200" b="0" i="0" u="none" strike="noStrike" kern="1200" baseline="0" dirty="0" err="1" smtClean="0">
                <a:solidFill>
                  <a:schemeClr val="tx1"/>
                </a:solidFill>
                <a:latin typeface="+mn-lt"/>
                <a:ea typeface="+mn-ea"/>
                <a:cs typeface="+mn-cs"/>
              </a:rPr>
              <a:t>unoptimized</a:t>
            </a:r>
            <a:r>
              <a:rPr lang="en-US" sz="1200" b="0" i="0" u="none" strike="noStrike" kern="1200" baseline="0" dirty="0" smtClean="0">
                <a:solidFill>
                  <a:schemeClr val="tx1"/>
                </a:solidFill>
                <a:latin typeface="+mn-lt"/>
                <a:ea typeface="+mn-ea"/>
                <a:cs typeface="+mn-cs"/>
              </a:rPr>
              <a:t> for each nursery size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and execution time reduction follows the same trends as total DRAM energy</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8MB: Clzero2: 5%, scrubbing: 0.5%, 2%, 3.3% (LLC misses saving = 39%</a:t>
            </a:r>
            <a:r>
              <a:rPr lang="en-US" baseline="0" dirty="0" smtClean="0"/>
              <a:t> </a:t>
            </a:r>
            <a:r>
              <a:rPr lang="en-US" baseline="0" dirty="0" err="1" smtClean="0"/>
              <a:t>clclean</a:t>
            </a:r>
            <a:r>
              <a:rPr lang="en-US" dirty="0" smtClean="0"/>
              <a:t>).  Together = 6%. </a:t>
            </a:r>
            <a:r>
              <a:rPr lang="en-US" sz="1200" b="0" i="0" u="none" strike="noStrike" kern="1200" baseline="0" dirty="0" smtClean="0">
                <a:solidFill>
                  <a:schemeClr val="tx1"/>
                </a:solidFill>
                <a:latin typeface="+mn-lt"/>
                <a:ea typeface="+mn-ea"/>
                <a:cs typeface="+mn-cs"/>
              </a:rPr>
              <a:t>16MB: </a:t>
            </a:r>
            <a:r>
              <a:rPr lang="en-US" sz="1200" b="0" i="0" u="none" strike="noStrike" kern="1200" baseline="0" dirty="0" err="1" smtClean="0">
                <a:solidFill>
                  <a:schemeClr val="tx1"/>
                </a:solidFill>
                <a:latin typeface="+mn-lt"/>
                <a:ea typeface="+mn-ea"/>
                <a:cs typeface="+mn-cs"/>
              </a:rPr>
              <a:t>clclean</a:t>
            </a:r>
            <a:r>
              <a:rPr lang="en-US" sz="1200" b="0" i="0" u="none" strike="noStrike" kern="1200" baseline="0" dirty="0" smtClean="0">
                <a:solidFill>
                  <a:schemeClr val="tx1"/>
                </a:solidFill>
                <a:latin typeface="+mn-lt"/>
                <a:ea typeface="+mn-ea"/>
                <a:cs typeface="+mn-cs"/>
              </a:rPr>
              <a:t>: 7% (exec time = 2%), zero: 13% (6% exec time), both: 19% (7% exec time). </a:t>
            </a:r>
            <a:endParaRPr lang="en-US" dirty="0" smtClean="0"/>
          </a:p>
          <a:p>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38</a:t>
            </a:fld>
            <a:endParaRPr lang="en-US"/>
          </a:p>
        </p:txBody>
      </p:sp>
    </p:spTree>
    <p:extLst>
      <p:ext uri="{BB962C8B-B14F-4D97-AF65-F5344CB8AC3E}">
        <p14:creationId xmlns:p14="http://schemas.microsoft.com/office/powerpoint/2010/main" val="22856092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 Reductions in memory traffic and decreases in LLC misses explain execution time improvements.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Clzero2: 5%, scrubbing: 0.5%, 2%, 3.3% (LLC misses saving = 39%</a:t>
            </a:r>
            <a:r>
              <a:rPr lang="en-US" baseline="0" dirty="0" smtClean="0"/>
              <a:t> </a:t>
            </a:r>
            <a:r>
              <a:rPr lang="en-US" baseline="0" dirty="0" err="1" smtClean="0"/>
              <a:t>clclean</a:t>
            </a:r>
            <a:r>
              <a:rPr lang="en-US" dirty="0" smtClean="0"/>
              <a:t>).  Together = 6%</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8MB nursery (8MB</a:t>
            </a:r>
            <a:r>
              <a:rPr lang="en-US" baseline="0" dirty="0" smtClean="0"/>
              <a:t> LLC)</a:t>
            </a:r>
            <a:endParaRPr lang="en-US" dirty="0" smtClean="0"/>
          </a:p>
          <a:p>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39</a:t>
            </a:fld>
            <a:endParaRPr lang="en-US"/>
          </a:p>
        </p:txBody>
      </p:sp>
    </p:spTree>
    <p:extLst>
      <p:ext uri="{BB962C8B-B14F-4D97-AF65-F5344CB8AC3E}">
        <p14:creationId xmlns:p14="http://schemas.microsoft.com/office/powerpoint/2010/main" val="16279788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 clzero2 saves 41%, </a:t>
            </a:r>
            <a:r>
              <a:rPr lang="en-US" sz="1200" b="0" i="0" u="none" strike="noStrike" kern="1200" baseline="0" dirty="0" err="1" smtClean="0">
                <a:solidFill>
                  <a:schemeClr val="tx1"/>
                </a:solidFill>
                <a:latin typeface="+mn-lt"/>
                <a:ea typeface="+mn-ea"/>
                <a:cs typeface="+mn-cs"/>
              </a:rPr>
              <a:t>Clinvalidate</a:t>
            </a:r>
            <a:r>
              <a:rPr lang="en-US" sz="1200" b="0" i="0" u="none" strike="noStrike" kern="1200" baseline="0" dirty="0" smtClean="0">
                <a:solidFill>
                  <a:schemeClr val="tx1"/>
                </a:solidFill>
                <a:latin typeface="+mn-lt"/>
                <a:ea typeface="+mn-ea"/>
                <a:cs typeface="+mn-cs"/>
              </a:rPr>
              <a:t> 20%, </a:t>
            </a:r>
            <a:r>
              <a:rPr lang="en-US" sz="1200" b="0" i="0" u="none" strike="noStrike" kern="1200" baseline="0" dirty="0" err="1" smtClean="0">
                <a:solidFill>
                  <a:schemeClr val="tx1"/>
                </a:solidFill>
                <a:latin typeface="+mn-lt"/>
                <a:ea typeface="+mn-ea"/>
                <a:cs typeface="+mn-cs"/>
              </a:rPr>
              <a:t>clundirty</a:t>
            </a:r>
            <a:r>
              <a:rPr lang="en-US" sz="1200" b="0" i="0" u="none" strike="noStrike" kern="1200" baseline="0" dirty="0" smtClean="0">
                <a:solidFill>
                  <a:schemeClr val="tx1"/>
                </a:solidFill>
                <a:latin typeface="+mn-lt"/>
                <a:ea typeface="+mn-ea"/>
                <a:cs typeface="+mn-cs"/>
              </a:rPr>
              <a:t> 32%,  </a:t>
            </a:r>
            <a:r>
              <a:rPr lang="en-US" sz="1200" b="0" i="0" u="none" strike="noStrike" kern="1200" baseline="0" dirty="0" err="1" smtClean="0">
                <a:solidFill>
                  <a:schemeClr val="tx1"/>
                </a:solidFill>
                <a:latin typeface="+mn-lt"/>
                <a:ea typeface="+mn-ea"/>
                <a:cs typeface="+mn-cs"/>
              </a:rPr>
              <a:t>clclean</a:t>
            </a:r>
            <a:r>
              <a:rPr lang="en-US" sz="1200" b="0" i="0" u="none" strike="noStrike" kern="1200" baseline="0" dirty="0" smtClean="0">
                <a:solidFill>
                  <a:schemeClr val="tx1"/>
                </a:solidFill>
                <a:latin typeface="+mn-lt"/>
                <a:ea typeface="+mn-ea"/>
                <a:cs typeface="+mn-cs"/>
              </a:rPr>
              <a:t> 50%</a:t>
            </a:r>
          </a:p>
          <a:p>
            <a:r>
              <a:rPr lang="en-US" sz="1200" b="0" i="0" u="none" strike="noStrike" kern="1200" baseline="0" dirty="0" smtClean="0">
                <a:solidFill>
                  <a:schemeClr val="tx1"/>
                </a:solidFill>
                <a:latin typeface="+mn-lt"/>
                <a:ea typeface="+mn-ea"/>
                <a:cs typeface="+mn-cs"/>
              </a:rPr>
              <a:t>clzero2 + scrubbing: 73% on average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Dynamic DRAM energy savings follow the same trends as traffic,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Higher is better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8MB nursery (8MB</a:t>
            </a:r>
            <a:r>
              <a:rPr lang="en-US" baseline="0" dirty="0" smtClean="0"/>
              <a:t> LLC)</a:t>
            </a:r>
            <a:endParaRPr lang="en-US" dirty="0" smtClean="0"/>
          </a:p>
          <a:p>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40</a:t>
            </a:fld>
            <a:endParaRPr lang="en-US"/>
          </a:p>
        </p:txBody>
      </p:sp>
    </p:spTree>
    <p:extLst>
      <p:ext uri="{BB962C8B-B14F-4D97-AF65-F5344CB8AC3E}">
        <p14:creationId xmlns:p14="http://schemas.microsoft.com/office/powerpoint/2010/main" val="1067501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Cache pollution!  Problems scaling</a:t>
            </a:r>
          </a:p>
          <a:p>
            <a:r>
              <a:rPr lang="en-US" dirty="0" smtClean="0"/>
              <a:t>write traffic, read traffic!</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Up to 45% of memory traffic </a:t>
            </a:r>
            <a:r>
              <a:rPr lang="en-US" sz="1800" dirty="0" smtClean="0"/>
              <a:t>[X. Yang, et al., OOPSLA 11]   </a:t>
            </a:r>
            <a:r>
              <a:rPr lang="en-US" sz="1800" dirty="0" smtClean="0"/>
              <a:t>granularity</a:t>
            </a:r>
            <a:endParaRPr lang="en-US" sz="1800" dirty="0" smtClean="0"/>
          </a:p>
          <a:p>
            <a:endParaRPr lang="en-US" dirty="0"/>
          </a:p>
        </p:txBody>
      </p:sp>
      <p:sp>
        <p:nvSpPr>
          <p:cNvPr id="4" name="Slide Number Placeholder 3"/>
          <p:cNvSpPr>
            <a:spLocks noGrp="1"/>
          </p:cNvSpPr>
          <p:nvPr>
            <p:ph type="sldNum" sz="quarter" idx="10"/>
          </p:nvPr>
        </p:nvSpPr>
        <p:spPr/>
        <p:txBody>
          <a:bodyPr/>
          <a:lstStyle/>
          <a:p>
            <a:fld id="{64135A16-4731-8345-9EFC-782C8DB4AA78}" type="slidenum">
              <a:rPr lang="en-US" smtClean="0"/>
              <a:t>4</a:t>
            </a:fld>
            <a:endParaRPr lang="en-US"/>
          </a:p>
        </p:txBody>
      </p:sp>
    </p:spTree>
    <p:extLst>
      <p:ext uri="{BB962C8B-B14F-4D97-AF65-F5344CB8AC3E}">
        <p14:creationId xmlns:p14="http://schemas.microsoft.com/office/powerpoint/2010/main" val="2200334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Managed language runtime also offers</a:t>
            </a:r>
            <a:r>
              <a:rPr lang="en-US" baseline="0" dirty="0" smtClean="0"/>
              <a:t> opportunity: our solution</a:t>
            </a:r>
            <a:endParaRPr lang="en-US" dirty="0" smtClean="0"/>
          </a:p>
          <a:p>
            <a:r>
              <a:rPr lang="en-US" dirty="0" smtClean="0"/>
              <a:t>Scrubbing targets write traffic, zeroing targets read traffic</a:t>
            </a:r>
            <a:r>
              <a:rPr lang="en-US" dirty="0" smtClean="0"/>
              <a:t>! New instructions</a:t>
            </a:r>
            <a:endParaRPr lang="en-US" dirty="0" smtClean="0"/>
          </a:p>
          <a:p>
            <a:r>
              <a:rPr lang="en-US" dirty="0" smtClean="0"/>
              <a:t>NEXT: identify opportunity</a:t>
            </a:r>
            <a:endParaRPr lang="en-US" dirty="0"/>
          </a:p>
        </p:txBody>
      </p:sp>
      <p:sp>
        <p:nvSpPr>
          <p:cNvPr id="4" name="Slide Number Placeholder 3"/>
          <p:cNvSpPr>
            <a:spLocks noGrp="1"/>
          </p:cNvSpPr>
          <p:nvPr>
            <p:ph type="sldNum" sz="quarter" idx="10"/>
          </p:nvPr>
        </p:nvSpPr>
        <p:spPr/>
        <p:txBody>
          <a:bodyPr/>
          <a:lstStyle/>
          <a:p>
            <a:fld id="{64135A16-4731-8345-9EFC-782C8DB4AA78}" type="slidenum">
              <a:rPr lang="en-US" smtClean="0"/>
              <a:t>5</a:t>
            </a:fld>
            <a:endParaRPr lang="en-US"/>
          </a:p>
        </p:txBody>
      </p:sp>
    </p:spTree>
    <p:extLst>
      <p:ext uri="{BB962C8B-B14F-4D97-AF65-F5344CB8AC3E}">
        <p14:creationId xmlns:p14="http://schemas.microsoft.com/office/powerpoint/2010/main" val="2200334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talk about GC, but works with any region</a:t>
            </a:r>
            <a:r>
              <a:rPr lang="en-US" baseline="0" dirty="0" smtClean="0"/>
              <a:t> allocator</a:t>
            </a:r>
            <a:endParaRPr lang="en-US" dirty="0" smtClean="0"/>
          </a:p>
          <a:p>
            <a:r>
              <a:rPr lang="en-US" dirty="0" smtClean="0"/>
              <a:t>Current Practice!!!!</a:t>
            </a:r>
            <a:r>
              <a:rPr lang="en-US" baseline="0" dirty="0" smtClean="0"/>
              <a:t>     </a:t>
            </a:r>
            <a:r>
              <a:rPr lang="en-US" dirty="0" smtClean="0"/>
              <a:t>Young objects die quickly,</a:t>
            </a:r>
            <a:r>
              <a:rPr lang="en-US" baseline="0" dirty="0" smtClean="0"/>
              <a:t> many short-lived objects.</a:t>
            </a:r>
          </a:p>
          <a:p>
            <a:r>
              <a:rPr lang="en-US" baseline="0" dirty="0" smtClean="0"/>
              <a:t>**GC is time-space tradeoff.  Nursery size part of this tradeoff.</a:t>
            </a:r>
          </a:p>
          <a:p>
            <a:r>
              <a:rPr lang="en-US" baseline="0" dirty="0" smtClean="0"/>
              <a:t>You can bound your tracing time, which is proportional to live objects.</a:t>
            </a:r>
          </a:p>
          <a:p>
            <a:pPr lvl="2">
              <a:lnSpc>
                <a:spcPct val="90000"/>
              </a:lnSpc>
            </a:pPr>
            <a:endParaRPr lang="en-US" sz="1900" dirty="0"/>
          </a:p>
          <a:p>
            <a:endParaRPr lang="en-US" dirty="0"/>
          </a:p>
        </p:txBody>
      </p:sp>
      <p:sp>
        <p:nvSpPr>
          <p:cNvPr id="4" name="Slide Number Placeholder 3"/>
          <p:cNvSpPr>
            <a:spLocks noGrp="1"/>
          </p:cNvSpPr>
          <p:nvPr>
            <p:ph type="sldNum" sz="quarter" idx="10"/>
          </p:nvPr>
        </p:nvSpPr>
        <p:spPr/>
        <p:txBody>
          <a:bodyPr/>
          <a:lstStyle/>
          <a:p>
            <a:fld id="{CC196D9F-DD7E-1B4B-99C6-ADA462B88DC2}" type="slidenum">
              <a:rPr lang="en-US" smtClean="0"/>
              <a:pPr/>
              <a:t>6</a:t>
            </a:fld>
            <a:endParaRPr lang="en-US"/>
          </a:p>
        </p:txBody>
      </p:sp>
    </p:spTree>
    <p:extLst>
      <p:ext uri="{BB962C8B-B14F-4D97-AF65-F5344CB8AC3E}">
        <p14:creationId xmlns:p14="http://schemas.microsoft.com/office/powerpoint/2010/main" val="2278610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tx1"/>
                </a:solidFill>
                <a:latin typeface="+mn-lt"/>
                <a:ea typeface="+mn-ea"/>
                <a:cs typeface="+mn-cs"/>
              </a:rPr>
              <a:t>Jikes</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DaCapo</a:t>
            </a:r>
            <a:r>
              <a:rPr lang="en-US" sz="1200" b="0" i="0" u="none" strike="noStrike" kern="1200" baseline="0" dirty="0" smtClean="0">
                <a:solidFill>
                  <a:schemeClr val="tx1"/>
                </a:solidFill>
                <a:latin typeface="+mn-lt"/>
                <a:ea typeface="+mn-ea"/>
                <a:cs typeface="+mn-cs"/>
              </a:rPr>
              <a:t>, Sniper = 4 cores.</a:t>
            </a:r>
            <a:endParaRPr lang="en-US" dirty="0" smtClean="0"/>
          </a:p>
          <a:p>
            <a:r>
              <a:rPr lang="en-US" sz="1200" b="0" i="0" u="none" strike="noStrike" kern="1200" baseline="0" dirty="0" smtClean="0">
                <a:solidFill>
                  <a:schemeClr val="tx1"/>
                </a:solidFill>
                <a:latin typeface="+mn-lt"/>
                <a:ea typeface="+mn-ea"/>
                <a:cs typeface="+mn-cs"/>
              </a:rPr>
              <a:t> the average fraction of the last-level cache that contains dead lines immediately after each nursery collection</a:t>
            </a:r>
          </a:p>
          <a:p>
            <a:r>
              <a:rPr lang="en-US" sz="1200" b="0" i="0" u="none" strike="noStrike" kern="1200" baseline="0" dirty="0" smtClean="0">
                <a:solidFill>
                  <a:schemeClr val="tx1"/>
                </a:solidFill>
                <a:latin typeface="+mn-lt"/>
                <a:ea typeface="+mn-ea"/>
                <a:cs typeface="+mn-cs"/>
              </a:rPr>
              <a:t>49-73%</a:t>
            </a:r>
          </a:p>
        </p:txBody>
      </p:sp>
      <p:sp>
        <p:nvSpPr>
          <p:cNvPr id="4" name="Slide Number Placeholder 3"/>
          <p:cNvSpPr>
            <a:spLocks noGrp="1"/>
          </p:cNvSpPr>
          <p:nvPr>
            <p:ph type="sldNum" sz="quarter" idx="10"/>
          </p:nvPr>
        </p:nvSpPr>
        <p:spPr/>
        <p:txBody>
          <a:bodyPr/>
          <a:lstStyle/>
          <a:p>
            <a:fld id="{7BB353D1-76AE-7C42-AD7A-9A36A8E57F22}" type="slidenum">
              <a:rPr lang="en-US" smtClean="0"/>
              <a:t>7</a:t>
            </a:fld>
            <a:endParaRPr lang="en-US"/>
          </a:p>
        </p:txBody>
      </p:sp>
    </p:spTree>
    <p:extLst>
      <p:ext uri="{BB962C8B-B14F-4D97-AF65-F5344CB8AC3E}">
        <p14:creationId xmlns:p14="http://schemas.microsoft.com/office/powerpoint/2010/main" val="3441590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identify the opportunity</a:t>
            </a:r>
            <a:endParaRPr lang="en-US" dirty="0"/>
          </a:p>
        </p:txBody>
      </p:sp>
      <p:sp>
        <p:nvSpPr>
          <p:cNvPr id="4" name="Slide Number Placeholder 3"/>
          <p:cNvSpPr>
            <a:spLocks noGrp="1"/>
          </p:cNvSpPr>
          <p:nvPr>
            <p:ph type="sldNum" sz="quarter" idx="10"/>
          </p:nvPr>
        </p:nvSpPr>
        <p:spPr/>
        <p:txBody>
          <a:bodyPr/>
          <a:lstStyle/>
          <a:p>
            <a:fld id="{64135A16-4731-8345-9EFC-782C8DB4AA78}" type="slidenum">
              <a:rPr lang="en-US" smtClean="0"/>
              <a:t>8</a:t>
            </a:fld>
            <a:endParaRPr lang="en-US"/>
          </a:p>
        </p:txBody>
      </p:sp>
    </p:spTree>
    <p:extLst>
      <p:ext uri="{BB962C8B-B14F-4D97-AF65-F5344CB8AC3E}">
        <p14:creationId xmlns:p14="http://schemas.microsoft.com/office/powerpoint/2010/main" val="2200334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 fraction of all lines written to DRAM that exclusively contain dead objects and are thus useless</a:t>
            </a:r>
          </a:p>
          <a:p>
            <a:r>
              <a:rPr lang="en-US" sz="1200" b="0" i="0" u="none" strike="noStrike" kern="1200" baseline="0" dirty="0" smtClean="0">
                <a:solidFill>
                  <a:schemeClr val="tx1"/>
                </a:solidFill>
                <a:latin typeface="+mn-lt"/>
                <a:ea typeface="+mn-ea"/>
                <a:cs typeface="+mn-cs"/>
              </a:rPr>
              <a:t>~10, 61, 36%</a:t>
            </a:r>
            <a:endParaRPr lang="en-US" dirty="0"/>
          </a:p>
        </p:txBody>
      </p:sp>
      <p:sp>
        <p:nvSpPr>
          <p:cNvPr id="4" name="Slide Number Placeholder 3"/>
          <p:cNvSpPr>
            <a:spLocks noGrp="1"/>
          </p:cNvSpPr>
          <p:nvPr>
            <p:ph type="sldNum" sz="quarter" idx="10"/>
          </p:nvPr>
        </p:nvSpPr>
        <p:spPr/>
        <p:txBody>
          <a:bodyPr/>
          <a:lstStyle/>
          <a:p>
            <a:fld id="{7BB353D1-76AE-7C42-AD7A-9A36A8E57F22}" type="slidenum">
              <a:rPr lang="en-US" smtClean="0"/>
              <a:t>9</a:t>
            </a:fld>
            <a:endParaRPr lang="en-US"/>
          </a:p>
        </p:txBody>
      </p:sp>
    </p:spTree>
    <p:extLst>
      <p:ext uri="{BB962C8B-B14F-4D97-AF65-F5344CB8AC3E}">
        <p14:creationId xmlns:p14="http://schemas.microsoft.com/office/powerpoint/2010/main" val="1510015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Line 7"/>
          <p:cNvSpPr>
            <a:spLocks noChangeShapeType="1"/>
          </p:cNvSpPr>
          <p:nvPr/>
        </p:nvSpPr>
        <p:spPr bwMode="auto">
          <a:xfrm>
            <a:off x="1019175" y="6172200"/>
            <a:ext cx="7743825" cy="0"/>
          </a:xfrm>
          <a:prstGeom prst="line">
            <a:avLst/>
          </a:prstGeom>
          <a:noFill/>
          <a:ln w="19050">
            <a:solidFill>
              <a:srgbClr val="0A1E60"/>
            </a:solidFill>
            <a:round/>
            <a:headEnd/>
            <a:tailEnd/>
          </a:ln>
          <a:effectLst/>
        </p:spPr>
        <p:txBody>
          <a:bodyPr/>
          <a:lstStyle/>
          <a:p>
            <a:pPr algn="ctr">
              <a:spcBef>
                <a:spcPct val="20000"/>
              </a:spcBef>
              <a:buClr>
                <a:srgbClr val="0A1E60"/>
              </a:buClr>
              <a:buSzPct val="75000"/>
              <a:buFont typeface="Wingdings" pitchFamily="80" charset="2"/>
              <a:buNone/>
              <a:defRPr/>
            </a:pPr>
            <a:endParaRPr lang="nl-NL">
              <a:ea typeface="+mn-ea"/>
            </a:endParaRPr>
          </a:p>
        </p:txBody>
      </p:sp>
      <p:pic>
        <p:nvPicPr>
          <p:cNvPr id="5" name="Picture 20" descr="t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631238"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1019175" y="2286000"/>
            <a:ext cx="7743825" cy="1719263"/>
          </a:xfrm>
          <a:solidFill>
            <a:srgbClr val="EAEAEA"/>
          </a:solidFill>
        </p:spPr>
        <p:txBody>
          <a:bodyPr/>
          <a:lstStyle>
            <a:lvl1pPr>
              <a:defRPr sz="3200" b="1">
                <a:solidFill>
                  <a:srgbClr val="5F5F5F"/>
                </a:solidFill>
              </a:defRPr>
            </a:lvl1pPr>
          </a:lstStyle>
          <a:p>
            <a:r>
              <a:rPr lang="en-US" smtClean="0"/>
              <a:t>Click to edit Master title style</a:t>
            </a:r>
            <a:endParaRPr lang="nl-NL"/>
          </a:p>
        </p:txBody>
      </p:sp>
      <p:sp>
        <p:nvSpPr>
          <p:cNvPr id="6147" name="Rectangle 3"/>
          <p:cNvSpPr>
            <a:spLocks noGrp="1" noChangeArrowheads="1"/>
          </p:cNvSpPr>
          <p:nvPr>
            <p:ph type="subTitle" idx="1"/>
          </p:nvPr>
        </p:nvSpPr>
        <p:spPr>
          <a:xfrm>
            <a:off x="1019175" y="4005263"/>
            <a:ext cx="7743825" cy="1633537"/>
          </a:xfrm>
          <a:solidFill>
            <a:srgbClr val="EAEAEA"/>
          </a:solidFill>
        </p:spPr>
        <p:txBody>
          <a:bodyPr/>
          <a:lstStyle>
            <a:lvl1pPr marL="0" indent="0">
              <a:buFont typeface="Wingdings" pitchFamily="80" charset="2"/>
              <a:buNone/>
              <a:defRPr b="0"/>
            </a:lvl1pPr>
          </a:lstStyle>
          <a:p>
            <a:r>
              <a:rPr lang="en-US" smtClean="0"/>
              <a:t>Click to edit Master subtitle style</a:t>
            </a:r>
            <a:endParaRPr lang="nl-NL"/>
          </a:p>
        </p:txBody>
      </p:sp>
      <p:sp>
        <p:nvSpPr>
          <p:cNvPr id="6" name="Rectangle 15"/>
          <p:cNvSpPr>
            <a:spLocks noGrp="1" noChangeArrowheads="1"/>
          </p:cNvSpPr>
          <p:nvPr>
            <p:ph type="ftr" sz="quarter" idx="10"/>
          </p:nvPr>
        </p:nvSpPr>
        <p:spPr/>
        <p:txBody>
          <a:bodyPr/>
          <a:lstStyle>
            <a:lvl1pPr>
              <a:defRPr/>
            </a:lvl1pPr>
          </a:lstStyle>
          <a:p>
            <a:pPr>
              <a:defRPr/>
            </a:pPr>
            <a:r>
              <a:rPr lang="nl-NL"/>
              <a:t>Kenzo Van Craeynest - scriptieverdediging december 2007</a:t>
            </a:r>
          </a:p>
        </p:txBody>
      </p:sp>
    </p:spTree>
    <p:extLst>
      <p:ext uri="{BB962C8B-B14F-4D97-AF65-F5344CB8AC3E}">
        <p14:creationId xmlns:p14="http://schemas.microsoft.com/office/powerpoint/2010/main" val="3516291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nl-NL"/>
          </a:p>
        </p:txBody>
      </p:sp>
      <p:sp>
        <p:nvSpPr>
          <p:cNvPr id="3" name="Tijdelijke aanduiding voor verticale tekst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voettekst 3"/>
          <p:cNvSpPr>
            <a:spLocks noGrp="1"/>
          </p:cNvSpPr>
          <p:nvPr>
            <p:ph type="ftr" sz="quarter" idx="10"/>
          </p:nvPr>
        </p:nvSpPr>
        <p:spPr/>
        <p:txBody>
          <a:bodyPr/>
          <a:lstStyle>
            <a:lvl1pPr>
              <a:defRPr/>
            </a:lvl1pPr>
          </a:lstStyle>
          <a:p>
            <a:pPr>
              <a:defRPr/>
            </a:pPr>
            <a:r>
              <a:rPr lang="nl-NL"/>
              <a:t>Kenzo Van Craeynest - scriptieverdediging december 2007</a:t>
            </a:r>
          </a:p>
        </p:txBody>
      </p:sp>
      <p:sp>
        <p:nvSpPr>
          <p:cNvPr id="5" name="Tijdelijke aanduiding voor dianummer 4"/>
          <p:cNvSpPr>
            <a:spLocks noGrp="1"/>
          </p:cNvSpPr>
          <p:nvPr>
            <p:ph type="sldNum" sz="quarter" idx="11"/>
          </p:nvPr>
        </p:nvSpPr>
        <p:spPr/>
        <p:txBody>
          <a:bodyPr/>
          <a:lstStyle>
            <a:lvl1pPr>
              <a:defRPr/>
            </a:lvl1pPr>
          </a:lstStyle>
          <a:p>
            <a:r>
              <a:rPr lang="nl-NL"/>
              <a:t>p. </a:t>
            </a:r>
            <a:fld id="{8A716393-133F-6C40-9F6B-D2106D5F1DFB}" type="slidenum">
              <a:rPr lang="nl-NL"/>
              <a:pPr/>
              <a:t>‹#›</a:t>
            </a:fld>
            <a:r>
              <a:rPr lang="nl-NL">
                <a:latin typeface="Times New Roman" charset="0"/>
              </a:rPr>
              <a:t> </a:t>
            </a:r>
          </a:p>
        </p:txBody>
      </p:sp>
    </p:spTree>
    <p:extLst>
      <p:ext uri="{BB962C8B-B14F-4D97-AF65-F5344CB8AC3E}">
        <p14:creationId xmlns:p14="http://schemas.microsoft.com/office/powerpoint/2010/main" val="19891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19900" y="381000"/>
            <a:ext cx="1943100" cy="5638800"/>
          </a:xfrm>
        </p:spPr>
        <p:txBody>
          <a:bodyPr vert="eaVert"/>
          <a:lstStyle/>
          <a:p>
            <a:r>
              <a:rPr lang="en-US" smtClean="0"/>
              <a:t>Click to edit Master title style</a:t>
            </a:r>
            <a:endParaRPr lang="nl-NL"/>
          </a:p>
        </p:txBody>
      </p:sp>
      <p:sp>
        <p:nvSpPr>
          <p:cNvPr id="3" name="Tijdelijke aanduiding voor verticale tekst 2"/>
          <p:cNvSpPr>
            <a:spLocks noGrp="1"/>
          </p:cNvSpPr>
          <p:nvPr>
            <p:ph type="body" orient="vert" idx="1"/>
          </p:nvPr>
        </p:nvSpPr>
        <p:spPr>
          <a:xfrm>
            <a:off x="990600" y="3810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voettekst 3"/>
          <p:cNvSpPr>
            <a:spLocks noGrp="1"/>
          </p:cNvSpPr>
          <p:nvPr>
            <p:ph type="ftr" sz="quarter" idx="10"/>
          </p:nvPr>
        </p:nvSpPr>
        <p:spPr/>
        <p:txBody>
          <a:bodyPr/>
          <a:lstStyle>
            <a:lvl1pPr>
              <a:defRPr/>
            </a:lvl1pPr>
          </a:lstStyle>
          <a:p>
            <a:pPr>
              <a:defRPr/>
            </a:pPr>
            <a:r>
              <a:rPr lang="nl-NL"/>
              <a:t>Kenzo Van Craeynest - scriptieverdediging december 2007</a:t>
            </a:r>
          </a:p>
        </p:txBody>
      </p:sp>
      <p:sp>
        <p:nvSpPr>
          <p:cNvPr id="5" name="Tijdelijke aanduiding voor dianummer 4"/>
          <p:cNvSpPr>
            <a:spLocks noGrp="1"/>
          </p:cNvSpPr>
          <p:nvPr>
            <p:ph type="sldNum" sz="quarter" idx="11"/>
          </p:nvPr>
        </p:nvSpPr>
        <p:spPr/>
        <p:txBody>
          <a:bodyPr/>
          <a:lstStyle>
            <a:lvl1pPr>
              <a:defRPr/>
            </a:lvl1pPr>
          </a:lstStyle>
          <a:p>
            <a:r>
              <a:rPr lang="nl-NL"/>
              <a:t>p. </a:t>
            </a:r>
            <a:fld id="{72E16AA8-4357-6D42-9EDB-A55E7F061AF6}" type="slidenum">
              <a:rPr lang="nl-NL"/>
              <a:pPr/>
              <a:t>‹#›</a:t>
            </a:fld>
            <a:r>
              <a:rPr lang="nl-NL">
                <a:latin typeface="Times New Roman" charset="0"/>
              </a:rPr>
              <a:t> </a:t>
            </a:r>
          </a:p>
        </p:txBody>
      </p:sp>
    </p:spTree>
    <p:extLst>
      <p:ext uri="{BB962C8B-B14F-4D97-AF65-F5344CB8AC3E}">
        <p14:creationId xmlns:p14="http://schemas.microsoft.com/office/powerpoint/2010/main" val="859641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2590800" y="381000"/>
            <a:ext cx="4876800" cy="492125"/>
          </a:xfrm>
        </p:spPr>
        <p:txBody>
          <a:bodyPr/>
          <a:lstStyle/>
          <a:p>
            <a:r>
              <a:rPr lang="en-US" smtClean="0"/>
              <a:t>Click to edit Master title style</a:t>
            </a:r>
            <a:endParaRPr lang="nl-NL"/>
          </a:p>
        </p:txBody>
      </p:sp>
      <p:sp>
        <p:nvSpPr>
          <p:cNvPr id="3" name="Tijdelijke aanduiding voor tekst 2"/>
          <p:cNvSpPr>
            <a:spLocks noGrp="1"/>
          </p:cNvSpPr>
          <p:nvPr>
            <p:ph type="body" sz="half" idx="1"/>
          </p:nvPr>
        </p:nvSpPr>
        <p:spPr>
          <a:xfrm>
            <a:off x="990600" y="1066800"/>
            <a:ext cx="3810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inhoud 3"/>
          <p:cNvSpPr>
            <a:spLocks noGrp="1"/>
          </p:cNvSpPr>
          <p:nvPr>
            <p:ph sz="half" idx="2"/>
          </p:nvPr>
        </p:nvSpPr>
        <p:spPr>
          <a:xfrm>
            <a:off x="4953000" y="1066800"/>
            <a:ext cx="3810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ijdelijke aanduiding voor voettekst 4"/>
          <p:cNvSpPr>
            <a:spLocks noGrp="1"/>
          </p:cNvSpPr>
          <p:nvPr>
            <p:ph type="ftr" sz="quarter" idx="10"/>
          </p:nvPr>
        </p:nvSpPr>
        <p:spPr/>
        <p:txBody>
          <a:bodyPr/>
          <a:lstStyle>
            <a:lvl1pPr>
              <a:defRPr/>
            </a:lvl1pPr>
          </a:lstStyle>
          <a:p>
            <a:pPr>
              <a:defRPr/>
            </a:pPr>
            <a:r>
              <a:rPr lang="nl-NL"/>
              <a:t>Kenzo Van Craeynest - scriptieverdediging december 2007</a:t>
            </a:r>
          </a:p>
        </p:txBody>
      </p:sp>
      <p:sp>
        <p:nvSpPr>
          <p:cNvPr id="6" name="Tijdelijke aanduiding voor dianummer 5"/>
          <p:cNvSpPr>
            <a:spLocks noGrp="1"/>
          </p:cNvSpPr>
          <p:nvPr>
            <p:ph type="sldNum" sz="quarter" idx="11"/>
          </p:nvPr>
        </p:nvSpPr>
        <p:spPr/>
        <p:txBody>
          <a:bodyPr/>
          <a:lstStyle>
            <a:lvl1pPr>
              <a:defRPr/>
            </a:lvl1pPr>
          </a:lstStyle>
          <a:p>
            <a:r>
              <a:rPr lang="nl-NL"/>
              <a:t>p. </a:t>
            </a:r>
            <a:fld id="{A46E4762-3B9E-AA4C-8478-12699B6BF4EC}" type="slidenum">
              <a:rPr lang="nl-NL"/>
              <a:pPr/>
              <a:t>‹#›</a:t>
            </a:fld>
            <a:r>
              <a:rPr lang="nl-NL">
                <a:latin typeface="Times New Roman" charset="0"/>
              </a:rPr>
              <a:t> </a:t>
            </a:r>
          </a:p>
        </p:txBody>
      </p:sp>
    </p:spTree>
    <p:extLst>
      <p:ext uri="{BB962C8B-B14F-4D97-AF65-F5344CB8AC3E}">
        <p14:creationId xmlns:p14="http://schemas.microsoft.com/office/powerpoint/2010/main" val="3242943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nl-NL"/>
          </a:p>
        </p:txBody>
      </p:sp>
      <p:sp>
        <p:nvSpPr>
          <p:cNvPr id="3" name="Tijdelijke aanduiding voor inhoud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voettekst 3"/>
          <p:cNvSpPr>
            <a:spLocks noGrp="1"/>
          </p:cNvSpPr>
          <p:nvPr>
            <p:ph type="ftr" sz="quarter" idx="10"/>
          </p:nvPr>
        </p:nvSpPr>
        <p:spPr/>
        <p:txBody>
          <a:bodyPr/>
          <a:lstStyle>
            <a:lvl1pPr>
              <a:defRPr/>
            </a:lvl1pPr>
          </a:lstStyle>
          <a:p>
            <a:pPr>
              <a:defRPr/>
            </a:pPr>
            <a:r>
              <a:rPr lang="nl-NL"/>
              <a:t>Kenzo Van Craeynest - scriptieverdediging december 2007</a:t>
            </a:r>
          </a:p>
        </p:txBody>
      </p:sp>
      <p:sp>
        <p:nvSpPr>
          <p:cNvPr id="5" name="Tijdelijke aanduiding voor dianummer 4"/>
          <p:cNvSpPr>
            <a:spLocks noGrp="1"/>
          </p:cNvSpPr>
          <p:nvPr>
            <p:ph type="sldNum" sz="quarter" idx="11"/>
          </p:nvPr>
        </p:nvSpPr>
        <p:spPr/>
        <p:txBody>
          <a:bodyPr/>
          <a:lstStyle>
            <a:lvl1pPr>
              <a:defRPr/>
            </a:lvl1pPr>
          </a:lstStyle>
          <a:p>
            <a:r>
              <a:rPr lang="nl-NL"/>
              <a:t>p. </a:t>
            </a:r>
            <a:fld id="{7140F55F-91FA-1542-BC32-3C37D3DC9FD7}" type="slidenum">
              <a:rPr lang="nl-NL"/>
              <a:pPr/>
              <a:t>‹#›</a:t>
            </a:fld>
            <a:r>
              <a:rPr lang="nl-NL">
                <a:latin typeface="Times New Roman" charset="0"/>
              </a:rPr>
              <a:t> </a:t>
            </a:r>
          </a:p>
        </p:txBody>
      </p:sp>
    </p:spTree>
    <p:extLst>
      <p:ext uri="{BB962C8B-B14F-4D97-AF65-F5344CB8AC3E}">
        <p14:creationId xmlns:p14="http://schemas.microsoft.com/office/powerpoint/2010/main" val="3926688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ijdelijke aanduiding voor voettekst 3"/>
          <p:cNvSpPr>
            <a:spLocks noGrp="1"/>
          </p:cNvSpPr>
          <p:nvPr>
            <p:ph type="ftr" sz="quarter" idx="10"/>
          </p:nvPr>
        </p:nvSpPr>
        <p:spPr/>
        <p:txBody>
          <a:bodyPr/>
          <a:lstStyle>
            <a:lvl1pPr>
              <a:defRPr/>
            </a:lvl1pPr>
          </a:lstStyle>
          <a:p>
            <a:pPr>
              <a:defRPr/>
            </a:pPr>
            <a:r>
              <a:rPr lang="nl-NL"/>
              <a:t>Kenzo Van Craeynest - scriptieverdediging december 2007</a:t>
            </a:r>
          </a:p>
        </p:txBody>
      </p:sp>
      <p:sp>
        <p:nvSpPr>
          <p:cNvPr id="5" name="Tijdelijke aanduiding voor dianummer 4"/>
          <p:cNvSpPr>
            <a:spLocks noGrp="1"/>
          </p:cNvSpPr>
          <p:nvPr>
            <p:ph type="sldNum" sz="quarter" idx="11"/>
          </p:nvPr>
        </p:nvSpPr>
        <p:spPr/>
        <p:txBody>
          <a:bodyPr/>
          <a:lstStyle>
            <a:lvl1pPr>
              <a:defRPr/>
            </a:lvl1pPr>
          </a:lstStyle>
          <a:p>
            <a:r>
              <a:rPr lang="nl-NL"/>
              <a:t>p. </a:t>
            </a:r>
            <a:fld id="{61A2DCA6-056E-7E4E-9C16-2F7A52370AF1}" type="slidenum">
              <a:rPr lang="nl-NL"/>
              <a:pPr/>
              <a:t>‹#›</a:t>
            </a:fld>
            <a:r>
              <a:rPr lang="nl-NL">
                <a:latin typeface="Times New Roman" charset="0"/>
              </a:rPr>
              <a:t> </a:t>
            </a:r>
          </a:p>
        </p:txBody>
      </p:sp>
    </p:spTree>
    <p:extLst>
      <p:ext uri="{BB962C8B-B14F-4D97-AF65-F5344CB8AC3E}">
        <p14:creationId xmlns:p14="http://schemas.microsoft.com/office/powerpoint/2010/main" val="419428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nl-NL"/>
          </a:p>
        </p:txBody>
      </p:sp>
      <p:sp>
        <p:nvSpPr>
          <p:cNvPr id="3" name="Tijdelijke aanduiding voor inhoud 2"/>
          <p:cNvSpPr>
            <a:spLocks noGrp="1"/>
          </p:cNvSpPr>
          <p:nvPr>
            <p:ph sz="half" idx="1"/>
          </p:nvPr>
        </p:nvSpPr>
        <p:spPr>
          <a:xfrm>
            <a:off x="990600" y="10668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inhoud 3"/>
          <p:cNvSpPr>
            <a:spLocks noGrp="1"/>
          </p:cNvSpPr>
          <p:nvPr>
            <p:ph sz="half" idx="2"/>
          </p:nvPr>
        </p:nvSpPr>
        <p:spPr>
          <a:xfrm>
            <a:off x="4953000" y="10668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ijdelijke aanduiding voor voettekst 4"/>
          <p:cNvSpPr>
            <a:spLocks noGrp="1"/>
          </p:cNvSpPr>
          <p:nvPr>
            <p:ph type="ftr" sz="quarter" idx="10"/>
          </p:nvPr>
        </p:nvSpPr>
        <p:spPr/>
        <p:txBody>
          <a:bodyPr/>
          <a:lstStyle>
            <a:lvl1pPr>
              <a:defRPr/>
            </a:lvl1pPr>
          </a:lstStyle>
          <a:p>
            <a:pPr>
              <a:defRPr/>
            </a:pPr>
            <a:r>
              <a:rPr lang="nl-NL"/>
              <a:t>Kenzo Van Craeynest - scriptieverdediging december 2007</a:t>
            </a:r>
          </a:p>
        </p:txBody>
      </p:sp>
      <p:sp>
        <p:nvSpPr>
          <p:cNvPr id="6" name="Tijdelijke aanduiding voor dianummer 5"/>
          <p:cNvSpPr>
            <a:spLocks noGrp="1"/>
          </p:cNvSpPr>
          <p:nvPr>
            <p:ph type="sldNum" sz="quarter" idx="11"/>
          </p:nvPr>
        </p:nvSpPr>
        <p:spPr/>
        <p:txBody>
          <a:bodyPr/>
          <a:lstStyle>
            <a:lvl1pPr>
              <a:defRPr/>
            </a:lvl1pPr>
          </a:lstStyle>
          <a:p>
            <a:r>
              <a:rPr lang="nl-NL"/>
              <a:t>p. </a:t>
            </a:r>
            <a:fld id="{FD40F4D0-87F3-7B46-B323-8F61F392D654}" type="slidenum">
              <a:rPr lang="nl-NL"/>
              <a:pPr/>
              <a:t>‹#›</a:t>
            </a:fld>
            <a:r>
              <a:rPr lang="nl-NL">
                <a:latin typeface="Times New Roman" charset="0"/>
              </a:rPr>
              <a:t> </a:t>
            </a:r>
          </a:p>
        </p:txBody>
      </p:sp>
    </p:spTree>
    <p:extLst>
      <p:ext uri="{BB962C8B-B14F-4D97-AF65-F5344CB8AC3E}">
        <p14:creationId xmlns:p14="http://schemas.microsoft.com/office/powerpoint/2010/main" val="3830116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Tijdelijke aanduiding voor voettekst 6"/>
          <p:cNvSpPr>
            <a:spLocks noGrp="1"/>
          </p:cNvSpPr>
          <p:nvPr>
            <p:ph type="ftr" sz="quarter" idx="10"/>
          </p:nvPr>
        </p:nvSpPr>
        <p:spPr/>
        <p:txBody>
          <a:bodyPr/>
          <a:lstStyle>
            <a:lvl1pPr>
              <a:defRPr/>
            </a:lvl1pPr>
          </a:lstStyle>
          <a:p>
            <a:pPr>
              <a:defRPr/>
            </a:pPr>
            <a:r>
              <a:rPr lang="nl-NL"/>
              <a:t>Kenzo Van Craeynest - scriptieverdediging december 2007</a:t>
            </a:r>
          </a:p>
        </p:txBody>
      </p:sp>
      <p:sp>
        <p:nvSpPr>
          <p:cNvPr id="8" name="Tijdelijke aanduiding voor dianummer 7"/>
          <p:cNvSpPr>
            <a:spLocks noGrp="1"/>
          </p:cNvSpPr>
          <p:nvPr>
            <p:ph type="sldNum" sz="quarter" idx="11"/>
          </p:nvPr>
        </p:nvSpPr>
        <p:spPr/>
        <p:txBody>
          <a:bodyPr/>
          <a:lstStyle>
            <a:lvl1pPr>
              <a:defRPr/>
            </a:lvl1pPr>
          </a:lstStyle>
          <a:p>
            <a:r>
              <a:rPr lang="nl-NL"/>
              <a:t>p. </a:t>
            </a:r>
            <a:fld id="{8D076AE1-B264-FF40-A178-0B975AD32E87}" type="slidenum">
              <a:rPr lang="nl-NL"/>
              <a:pPr/>
              <a:t>‹#›</a:t>
            </a:fld>
            <a:r>
              <a:rPr lang="nl-NL">
                <a:latin typeface="Times New Roman" charset="0"/>
              </a:rPr>
              <a:t> </a:t>
            </a:r>
          </a:p>
        </p:txBody>
      </p:sp>
    </p:spTree>
    <p:extLst>
      <p:ext uri="{BB962C8B-B14F-4D97-AF65-F5344CB8AC3E}">
        <p14:creationId xmlns:p14="http://schemas.microsoft.com/office/powerpoint/2010/main" val="249759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nl-NL"/>
          </a:p>
        </p:txBody>
      </p:sp>
      <p:sp>
        <p:nvSpPr>
          <p:cNvPr id="3" name="Tijdelijke aanduiding voor voettekst 2"/>
          <p:cNvSpPr>
            <a:spLocks noGrp="1"/>
          </p:cNvSpPr>
          <p:nvPr>
            <p:ph type="ftr" sz="quarter" idx="10"/>
          </p:nvPr>
        </p:nvSpPr>
        <p:spPr/>
        <p:txBody>
          <a:bodyPr/>
          <a:lstStyle>
            <a:lvl1pPr>
              <a:defRPr/>
            </a:lvl1pPr>
          </a:lstStyle>
          <a:p>
            <a:pPr>
              <a:defRPr/>
            </a:pPr>
            <a:r>
              <a:rPr lang="nl-NL"/>
              <a:t>Kenzo Van Craeynest - scriptieverdediging december 2007</a:t>
            </a:r>
          </a:p>
        </p:txBody>
      </p:sp>
      <p:sp>
        <p:nvSpPr>
          <p:cNvPr id="4" name="Tijdelijke aanduiding voor dianummer 3"/>
          <p:cNvSpPr>
            <a:spLocks noGrp="1"/>
          </p:cNvSpPr>
          <p:nvPr>
            <p:ph type="sldNum" sz="quarter" idx="11"/>
          </p:nvPr>
        </p:nvSpPr>
        <p:spPr/>
        <p:txBody>
          <a:bodyPr/>
          <a:lstStyle>
            <a:lvl1pPr>
              <a:defRPr/>
            </a:lvl1pPr>
          </a:lstStyle>
          <a:p>
            <a:r>
              <a:rPr lang="nl-NL"/>
              <a:t>p. </a:t>
            </a:r>
            <a:fld id="{C73E1C22-537B-244F-A025-F15B42C22FBA}" type="slidenum">
              <a:rPr lang="nl-NL"/>
              <a:pPr/>
              <a:t>‹#›</a:t>
            </a:fld>
            <a:r>
              <a:rPr lang="nl-NL">
                <a:latin typeface="Times New Roman" charset="0"/>
              </a:rPr>
              <a:t> </a:t>
            </a:r>
          </a:p>
        </p:txBody>
      </p:sp>
    </p:spTree>
    <p:extLst>
      <p:ext uri="{BB962C8B-B14F-4D97-AF65-F5344CB8AC3E}">
        <p14:creationId xmlns:p14="http://schemas.microsoft.com/office/powerpoint/2010/main" val="917108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voettekst 1"/>
          <p:cNvSpPr>
            <a:spLocks noGrp="1"/>
          </p:cNvSpPr>
          <p:nvPr>
            <p:ph type="ftr" sz="quarter" idx="10"/>
          </p:nvPr>
        </p:nvSpPr>
        <p:spPr/>
        <p:txBody>
          <a:bodyPr/>
          <a:lstStyle>
            <a:lvl1pPr>
              <a:defRPr/>
            </a:lvl1pPr>
          </a:lstStyle>
          <a:p>
            <a:pPr>
              <a:defRPr/>
            </a:pPr>
            <a:r>
              <a:rPr lang="nl-NL"/>
              <a:t>Kenzo Van Craeynest - scriptieverdediging december 2007</a:t>
            </a:r>
          </a:p>
        </p:txBody>
      </p:sp>
      <p:sp>
        <p:nvSpPr>
          <p:cNvPr id="3" name="Tijdelijke aanduiding voor dianummer 2"/>
          <p:cNvSpPr>
            <a:spLocks noGrp="1"/>
          </p:cNvSpPr>
          <p:nvPr>
            <p:ph type="sldNum" sz="quarter" idx="11"/>
          </p:nvPr>
        </p:nvSpPr>
        <p:spPr/>
        <p:txBody>
          <a:bodyPr/>
          <a:lstStyle>
            <a:lvl1pPr>
              <a:defRPr/>
            </a:lvl1pPr>
          </a:lstStyle>
          <a:p>
            <a:r>
              <a:rPr lang="nl-NL"/>
              <a:t>p. </a:t>
            </a:r>
            <a:fld id="{FD02BFBF-3B56-AC44-93D3-6310242D412E}" type="slidenum">
              <a:rPr lang="nl-NL"/>
              <a:pPr/>
              <a:t>‹#›</a:t>
            </a:fld>
            <a:r>
              <a:rPr lang="nl-NL">
                <a:latin typeface="Times New Roman" charset="0"/>
              </a:rPr>
              <a:t> </a:t>
            </a:r>
          </a:p>
        </p:txBody>
      </p:sp>
    </p:spTree>
    <p:extLst>
      <p:ext uri="{BB962C8B-B14F-4D97-AF65-F5344CB8AC3E}">
        <p14:creationId xmlns:p14="http://schemas.microsoft.com/office/powerpoint/2010/main" val="2914668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jdelijke aanduiding voor voettekst 4"/>
          <p:cNvSpPr>
            <a:spLocks noGrp="1"/>
          </p:cNvSpPr>
          <p:nvPr>
            <p:ph type="ftr" sz="quarter" idx="10"/>
          </p:nvPr>
        </p:nvSpPr>
        <p:spPr/>
        <p:txBody>
          <a:bodyPr/>
          <a:lstStyle>
            <a:lvl1pPr>
              <a:defRPr/>
            </a:lvl1pPr>
          </a:lstStyle>
          <a:p>
            <a:pPr>
              <a:defRPr/>
            </a:pPr>
            <a:r>
              <a:rPr lang="nl-NL"/>
              <a:t>Kenzo Van Craeynest - scriptieverdediging december 2007</a:t>
            </a:r>
          </a:p>
        </p:txBody>
      </p:sp>
      <p:sp>
        <p:nvSpPr>
          <p:cNvPr id="6" name="Tijdelijke aanduiding voor dianummer 5"/>
          <p:cNvSpPr>
            <a:spLocks noGrp="1"/>
          </p:cNvSpPr>
          <p:nvPr>
            <p:ph type="sldNum" sz="quarter" idx="11"/>
          </p:nvPr>
        </p:nvSpPr>
        <p:spPr/>
        <p:txBody>
          <a:bodyPr/>
          <a:lstStyle>
            <a:lvl1pPr>
              <a:defRPr/>
            </a:lvl1pPr>
          </a:lstStyle>
          <a:p>
            <a:r>
              <a:rPr lang="nl-NL"/>
              <a:t>p. </a:t>
            </a:r>
            <a:fld id="{72DCF742-2E57-E54B-9BDE-CB9286DC0B8F}" type="slidenum">
              <a:rPr lang="nl-NL"/>
              <a:pPr/>
              <a:t>‹#›</a:t>
            </a:fld>
            <a:r>
              <a:rPr lang="nl-NL">
                <a:latin typeface="Times New Roman" charset="0"/>
              </a:rPr>
              <a:t> </a:t>
            </a:r>
          </a:p>
        </p:txBody>
      </p:sp>
    </p:spTree>
    <p:extLst>
      <p:ext uri="{BB962C8B-B14F-4D97-AF65-F5344CB8AC3E}">
        <p14:creationId xmlns:p14="http://schemas.microsoft.com/office/powerpoint/2010/main" val="655308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jdelijke aanduiding voor voettekst 4"/>
          <p:cNvSpPr>
            <a:spLocks noGrp="1"/>
          </p:cNvSpPr>
          <p:nvPr>
            <p:ph type="ftr" sz="quarter" idx="10"/>
          </p:nvPr>
        </p:nvSpPr>
        <p:spPr/>
        <p:txBody>
          <a:bodyPr/>
          <a:lstStyle>
            <a:lvl1pPr>
              <a:defRPr/>
            </a:lvl1pPr>
          </a:lstStyle>
          <a:p>
            <a:pPr>
              <a:defRPr/>
            </a:pPr>
            <a:r>
              <a:rPr lang="nl-NL"/>
              <a:t>Kenzo Van Craeynest - scriptieverdediging december 2007</a:t>
            </a:r>
          </a:p>
        </p:txBody>
      </p:sp>
      <p:sp>
        <p:nvSpPr>
          <p:cNvPr id="6" name="Tijdelijke aanduiding voor dianummer 5"/>
          <p:cNvSpPr>
            <a:spLocks noGrp="1"/>
          </p:cNvSpPr>
          <p:nvPr>
            <p:ph type="sldNum" sz="quarter" idx="11"/>
          </p:nvPr>
        </p:nvSpPr>
        <p:spPr/>
        <p:txBody>
          <a:bodyPr/>
          <a:lstStyle>
            <a:lvl1pPr>
              <a:defRPr/>
            </a:lvl1pPr>
          </a:lstStyle>
          <a:p>
            <a:r>
              <a:rPr lang="nl-NL"/>
              <a:t>p. </a:t>
            </a:r>
            <a:fld id="{8155827F-1714-D344-9C26-FA1587B25810}" type="slidenum">
              <a:rPr lang="nl-NL"/>
              <a:pPr/>
              <a:t>‹#›</a:t>
            </a:fld>
            <a:r>
              <a:rPr lang="nl-NL">
                <a:latin typeface="Times New Roman" charset="0"/>
              </a:rPr>
              <a:t> </a:t>
            </a:r>
          </a:p>
        </p:txBody>
      </p:sp>
    </p:spTree>
    <p:extLst>
      <p:ext uri="{BB962C8B-B14F-4D97-AF65-F5344CB8AC3E}">
        <p14:creationId xmlns:p14="http://schemas.microsoft.com/office/powerpoint/2010/main" val="37905323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990600" y="1066800"/>
            <a:ext cx="7772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1032" name="Rectangle 8"/>
          <p:cNvSpPr>
            <a:spLocks noGrp="1" noChangeArrowheads="1"/>
          </p:cNvSpPr>
          <p:nvPr>
            <p:ph type="ftr" sz="quarter" idx="3"/>
          </p:nvPr>
        </p:nvSpPr>
        <p:spPr bwMode="auto">
          <a:xfrm>
            <a:off x="1019175" y="6248400"/>
            <a:ext cx="6445250"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i="0">
                <a:solidFill>
                  <a:schemeClr val="tx1"/>
                </a:solidFill>
                <a:latin typeface="Arial" charset="0"/>
                <a:ea typeface="+mn-ea"/>
              </a:defRPr>
            </a:lvl1pPr>
          </a:lstStyle>
          <a:p>
            <a:pPr>
              <a:defRPr/>
            </a:pPr>
            <a:r>
              <a:rPr lang="nl-NL"/>
              <a:t>Kenzo Van Craeynest - scriptieverdediging december 2007</a:t>
            </a:r>
          </a:p>
        </p:txBody>
      </p:sp>
      <p:sp>
        <p:nvSpPr>
          <p:cNvPr id="1033" name="Rectangle 9"/>
          <p:cNvSpPr>
            <a:spLocks noGrp="1" noChangeArrowheads="1"/>
          </p:cNvSpPr>
          <p:nvPr>
            <p:ph type="sldNum" sz="quarter" idx="4"/>
          </p:nvPr>
        </p:nvSpPr>
        <p:spPr bwMode="auto">
          <a:xfrm>
            <a:off x="7659688" y="6248400"/>
            <a:ext cx="110331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chemeClr val="tx1"/>
                </a:solidFill>
              </a:defRPr>
            </a:lvl1pPr>
          </a:lstStyle>
          <a:p>
            <a:r>
              <a:rPr lang="nl-NL"/>
              <a:t>p. </a:t>
            </a:r>
            <a:fld id="{48A24E85-B58A-2846-877E-9F970C837DF6}" type="slidenum">
              <a:rPr lang="nl-NL"/>
              <a:pPr/>
              <a:t>‹#›</a:t>
            </a:fld>
            <a:r>
              <a:rPr lang="nl-NL">
                <a:latin typeface="Times New Roman" charset="0"/>
              </a:rPr>
              <a:t> </a:t>
            </a:r>
          </a:p>
        </p:txBody>
      </p:sp>
      <p:sp>
        <p:nvSpPr>
          <p:cNvPr id="1034" name="Line 10"/>
          <p:cNvSpPr>
            <a:spLocks noChangeShapeType="1"/>
          </p:cNvSpPr>
          <p:nvPr/>
        </p:nvSpPr>
        <p:spPr bwMode="auto">
          <a:xfrm>
            <a:off x="1019175" y="6172200"/>
            <a:ext cx="7743825" cy="0"/>
          </a:xfrm>
          <a:prstGeom prst="line">
            <a:avLst/>
          </a:prstGeom>
          <a:noFill/>
          <a:ln w="19050">
            <a:solidFill>
              <a:srgbClr val="0A1E60"/>
            </a:solidFill>
            <a:round/>
            <a:headEnd/>
            <a:tailEnd/>
          </a:ln>
          <a:effectLst/>
        </p:spPr>
        <p:txBody>
          <a:bodyPr/>
          <a:lstStyle/>
          <a:p>
            <a:pPr algn="ctr">
              <a:spcBef>
                <a:spcPct val="20000"/>
              </a:spcBef>
              <a:buClr>
                <a:srgbClr val="0A1E60"/>
              </a:buClr>
              <a:buSzPct val="75000"/>
              <a:buFont typeface="Wingdings" pitchFamily="80" charset="2"/>
              <a:buNone/>
              <a:defRPr/>
            </a:pPr>
            <a:endParaRPr lang="nl-NL">
              <a:ea typeface="+mn-ea"/>
            </a:endParaRPr>
          </a:p>
        </p:txBody>
      </p:sp>
      <p:pic>
        <p:nvPicPr>
          <p:cNvPr id="1030" name="Picture 18" descr="balk_pres_intec_spaghetti_ok"/>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4800" y="381000"/>
            <a:ext cx="86868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2"/>
          <p:cNvSpPr>
            <a:spLocks noGrp="1" noChangeArrowheads="1"/>
          </p:cNvSpPr>
          <p:nvPr>
            <p:ph type="title"/>
          </p:nvPr>
        </p:nvSpPr>
        <p:spPr bwMode="auto">
          <a:xfrm>
            <a:off x="2590800" y="381000"/>
            <a:ext cx="48768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 id="2147484452" r:id="rId12"/>
  </p:sldLayoutIdLst>
  <p:hf hdr="0" ftr="0" dt="0"/>
  <p:txStyles>
    <p:titleStyle>
      <a:lvl1pPr algn="l" rtl="0" eaLnBrk="1" fontAlgn="base" hangingPunct="1">
        <a:spcBef>
          <a:spcPct val="0"/>
        </a:spcBef>
        <a:spcAft>
          <a:spcPct val="0"/>
        </a:spcAft>
        <a:defRPr sz="2800">
          <a:solidFill>
            <a:schemeClr val="bg1"/>
          </a:solidFill>
          <a:latin typeface="+mj-lt"/>
          <a:ea typeface="ＭＳ Ｐゴシック" charset="0"/>
          <a:cs typeface="+mj-cs"/>
        </a:defRPr>
      </a:lvl1pPr>
      <a:lvl2pPr algn="l" rtl="0" eaLnBrk="1" fontAlgn="base" hangingPunct="1">
        <a:spcBef>
          <a:spcPct val="0"/>
        </a:spcBef>
        <a:spcAft>
          <a:spcPct val="0"/>
        </a:spcAft>
        <a:defRPr sz="2800">
          <a:solidFill>
            <a:schemeClr val="bg1"/>
          </a:solidFill>
          <a:latin typeface="Arial" charset="0"/>
          <a:ea typeface="ＭＳ Ｐゴシック" charset="0"/>
        </a:defRPr>
      </a:lvl2pPr>
      <a:lvl3pPr algn="l" rtl="0" eaLnBrk="1" fontAlgn="base" hangingPunct="1">
        <a:spcBef>
          <a:spcPct val="0"/>
        </a:spcBef>
        <a:spcAft>
          <a:spcPct val="0"/>
        </a:spcAft>
        <a:defRPr sz="2800">
          <a:solidFill>
            <a:schemeClr val="bg1"/>
          </a:solidFill>
          <a:latin typeface="Arial" charset="0"/>
          <a:ea typeface="ＭＳ Ｐゴシック" charset="0"/>
        </a:defRPr>
      </a:lvl3pPr>
      <a:lvl4pPr algn="l" rtl="0" eaLnBrk="1" fontAlgn="base" hangingPunct="1">
        <a:spcBef>
          <a:spcPct val="0"/>
        </a:spcBef>
        <a:spcAft>
          <a:spcPct val="0"/>
        </a:spcAft>
        <a:defRPr sz="2800">
          <a:solidFill>
            <a:schemeClr val="bg1"/>
          </a:solidFill>
          <a:latin typeface="Arial" charset="0"/>
          <a:ea typeface="ＭＳ Ｐゴシック" charset="0"/>
        </a:defRPr>
      </a:lvl4pPr>
      <a:lvl5pPr algn="l" rtl="0" eaLnBrk="1" fontAlgn="base" hangingPunct="1">
        <a:spcBef>
          <a:spcPct val="0"/>
        </a:spcBef>
        <a:spcAft>
          <a:spcPct val="0"/>
        </a:spcAft>
        <a:defRPr sz="2800">
          <a:solidFill>
            <a:schemeClr val="bg1"/>
          </a:solidFill>
          <a:latin typeface="Arial" charset="0"/>
          <a:ea typeface="ＭＳ Ｐゴシック" charset="0"/>
        </a:defRPr>
      </a:lvl5pPr>
      <a:lvl6pPr marL="457200" algn="l" rtl="0" eaLnBrk="1" fontAlgn="base" hangingPunct="1">
        <a:spcBef>
          <a:spcPct val="0"/>
        </a:spcBef>
        <a:spcAft>
          <a:spcPct val="0"/>
        </a:spcAft>
        <a:defRPr sz="2800">
          <a:solidFill>
            <a:schemeClr val="bg1"/>
          </a:solidFill>
          <a:latin typeface="Arial" charset="0"/>
        </a:defRPr>
      </a:lvl6pPr>
      <a:lvl7pPr marL="914400" algn="l" rtl="0" eaLnBrk="1" fontAlgn="base" hangingPunct="1">
        <a:spcBef>
          <a:spcPct val="0"/>
        </a:spcBef>
        <a:spcAft>
          <a:spcPct val="0"/>
        </a:spcAft>
        <a:defRPr sz="2800">
          <a:solidFill>
            <a:schemeClr val="bg1"/>
          </a:solidFill>
          <a:latin typeface="Arial" charset="0"/>
        </a:defRPr>
      </a:lvl7pPr>
      <a:lvl8pPr marL="1371600" algn="l" rtl="0" eaLnBrk="1" fontAlgn="base" hangingPunct="1">
        <a:spcBef>
          <a:spcPct val="0"/>
        </a:spcBef>
        <a:spcAft>
          <a:spcPct val="0"/>
        </a:spcAft>
        <a:defRPr sz="2800">
          <a:solidFill>
            <a:schemeClr val="bg1"/>
          </a:solidFill>
          <a:latin typeface="Arial" charset="0"/>
        </a:defRPr>
      </a:lvl8pPr>
      <a:lvl9pPr marL="1828800" algn="l" rtl="0" eaLnBrk="1" fontAlgn="base" hangingPunct="1">
        <a:spcBef>
          <a:spcPct val="0"/>
        </a:spcBef>
        <a:spcAft>
          <a:spcPct val="0"/>
        </a:spcAft>
        <a:defRPr sz="2800">
          <a:solidFill>
            <a:schemeClr val="bg1"/>
          </a:solidFill>
          <a:latin typeface="Arial" charset="0"/>
        </a:defRPr>
      </a:lvl9pPr>
    </p:titleStyle>
    <p:bodyStyle>
      <a:lvl1pPr marL="282575" indent="-282575" algn="l" rtl="0" eaLnBrk="1" fontAlgn="base" hangingPunct="1">
        <a:spcBef>
          <a:spcPct val="20000"/>
        </a:spcBef>
        <a:spcAft>
          <a:spcPct val="0"/>
        </a:spcAft>
        <a:buClr>
          <a:srgbClr val="0A1E60"/>
        </a:buClr>
        <a:buSzPct val="75000"/>
        <a:buFont typeface="Wingdings" charset="0"/>
        <a:buChar char="n"/>
        <a:defRPr sz="2800" b="1">
          <a:solidFill>
            <a:srgbClr val="5F5F5F"/>
          </a:solidFill>
          <a:latin typeface="+mn-lt"/>
          <a:ea typeface="ＭＳ Ｐゴシック" charset="0"/>
          <a:cs typeface="+mn-cs"/>
        </a:defRPr>
      </a:lvl1pPr>
      <a:lvl2pPr marL="755650" indent="-282575" algn="l" rtl="0" eaLnBrk="1" fontAlgn="base" hangingPunct="1">
        <a:spcBef>
          <a:spcPct val="20000"/>
        </a:spcBef>
        <a:spcAft>
          <a:spcPct val="0"/>
        </a:spcAft>
        <a:buClr>
          <a:srgbClr val="8977BA"/>
        </a:buClr>
        <a:buSzPct val="70000"/>
        <a:buFont typeface="Wingdings" charset="0"/>
        <a:buChar char="l"/>
        <a:defRPr sz="2400">
          <a:solidFill>
            <a:srgbClr val="5F5F5F"/>
          </a:solidFill>
          <a:latin typeface="+mn-lt"/>
          <a:ea typeface="ＭＳ Ｐゴシック" charset="0"/>
        </a:defRPr>
      </a:lvl2pPr>
      <a:lvl3pPr marL="1146175" indent="-200025" algn="l" rtl="0" eaLnBrk="1" fontAlgn="base" hangingPunct="1">
        <a:spcBef>
          <a:spcPct val="20000"/>
        </a:spcBef>
        <a:spcAft>
          <a:spcPct val="0"/>
        </a:spcAft>
        <a:buSzPct val="75000"/>
        <a:buFont typeface="Wingdings" charset="0"/>
        <a:buChar char="w"/>
        <a:defRPr sz="2000" b="1">
          <a:solidFill>
            <a:srgbClr val="5F5F5F"/>
          </a:solidFill>
          <a:latin typeface="+mn-lt"/>
          <a:ea typeface="ＭＳ Ｐゴシック" charset="0"/>
        </a:defRPr>
      </a:lvl3pPr>
      <a:lvl4pPr marL="1936750" indent="-228600" algn="l" rtl="0" eaLnBrk="1" fontAlgn="base" hangingPunct="1">
        <a:spcBef>
          <a:spcPct val="20000"/>
        </a:spcBef>
        <a:spcAft>
          <a:spcPct val="0"/>
        </a:spcAft>
        <a:buChar char="–"/>
        <a:defRPr sz="2000">
          <a:solidFill>
            <a:srgbClr val="5F5F5F"/>
          </a:solidFill>
          <a:latin typeface="+mn-lt"/>
          <a:ea typeface="ＭＳ Ｐゴシック" charset="0"/>
        </a:defRPr>
      </a:lvl4pPr>
      <a:lvl5pPr marL="2355850" indent="-228600" algn="l" rtl="0" eaLnBrk="1" fontAlgn="base" hangingPunct="1">
        <a:spcBef>
          <a:spcPct val="20000"/>
        </a:spcBef>
        <a:spcAft>
          <a:spcPct val="0"/>
        </a:spcAft>
        <a:buChar char="»"/>
        <a:defRPr sz="2000">
          <a:solidFill>
            <a:srgbClr val="5F5F5F"/>
          </a:solidFill>
          <a:latin typeface="+mn-lt"/>
          <a:ea typeface="ＭＳ Ｐゴシック" charset="0"/>
        </a:defRPr>
      </a:lvl5pPr>
      <a:lvl6pPr marL="2813050" indent="-228600" algn="l" rtl="0" eaLnBrk="1" fontAlgn="base" hangingPunct="1">
        <a:spcBef>
          <a:spcPct val="20000"/>
        </a:spcBef>
        <a:spcAft>
          <a:spcPct val="0"/>
        </a:spcAft>
        <a:buChar char="»"/>
        <a:defRPr sz="2000">
          <a:solidFill>
            <a:srgbClr val="5F5F5F"/>
          </a:solidFill>
          <a:latin typeface="+mn-lt"/>
        </a:defRPr>
      </a:lvl6pPr>
      <a:lvl7pPr marL="3270250" indent="-228600" algn="l" rtl="0" eaLnBrk="1" fontAlgn="base" hangingPunct="1">
        <a:spcBef>
          <a:spcPct val="20000"/>
        </a:spcBef>
        <a:spcAft>
          <a:spcPct val="0"/>
        </a:spcAft>
        <a:buChar char="»"/>
        <a:defRPr sz="2000">
          <a:solidFill>
            <a:srgbClr val="5F5F5F"/>
          </a:solidFill>
          <a:latin typeface="+mn-lt"/>
        </a:defRPr>
      </a:lvl7pPr>
      <a:lvl8pPr marL="3727450" indent="-228600" algn="l" rtl="0" eaLnBrk="1" fontAlgn="base" hangingPunct="1">
        <a:spcBef>
          <a:spcPct val="20000"/>
        </a:spcBef>
        <a:spcAft>
          <a:spcPct val="0"/>
        </a:spcAft>
        <a:buChar char="»"/>
        <a:defRPr sz="2000">
          <a:solidFill>
            <a:srgbClr val="5F5F5F"/>
          </a:solidFill>
          <a:latin typeface="+mn-lt"/>
        </a:defRPr>
      </a:lvl8pPr>
      <a:lvl9pPr marL="4184650" indent="-228600" algn="l" rtl="0" eaLnBrk="1" fontAlgn="base" hangingPunct="1">
        <a:spcBef>
          <a:spcPct val="20000"/>
        </a:spcBef>
        <a:spcAft>
          <a:spcPct val="0"/>
        </a:spcAft>
        <a:buChar char="»"/>
        <a:defRPr sz="2000">
          <a:solidFill>
            <a:srgbClr val="5F5F5F"/>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9.emf"/><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chart" Target="../charts/char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chart" Target="../charts/char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chart" Target="../charts/char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chart" Target="../charts/char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chart" Target="../charts/char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chart" Target="../charts/char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chart" Target="../charts/char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chart" Target="../charts/char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chart" Target="../charts/char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chart" Target="../charts/char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chart" Target="../charts/char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chart" Target="../charts/char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emf"/><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9.xml.rels><?xml version="1.0" encoding="UTF-8" standalone="yes"?>
<Relationships xmlns="http://schemas.openxmlformats.org/package/2006/relationships"><Relationship Id="rId3" Type="http://schemas.openxmlformats.org/officeDocument/2006/relationships/image" Target="../media/image13.emf"/><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image" Target="../media/image14.emf"/><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emf"/><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875" y="1746250"/>
            <a:ext cx="7743825" cy="1719263"/>
          </a:xfrm>
        </p:spPr>
        <p:txBody>
          <a:bodyPr/>
          <a:lstStyle/>
          <a:p>
            <a:pPr algn="ctr"/>
            <a:r>
              <a:rPr lang="en-US" sz="3600" dirty="0" smtClean="0"/>
              <a:t>Cooperative Cache Scrubbing</a:t>
            </a:r>
            <a:endParaRPr lang="en-US" sz="3600" dirty="0"/>
          </a:p>
        </p:txBody>
      </p:sp>
      <p:sp>
        <p:nvSpPr>
          <p:cNvPr id="3" name="Subtitle 2"/>
          <p:cNvSpPr>
            <a:spLocks noGrp="1"/>
          </p:cNvSpPr>
          <p:nvPr>
            <p:ph type="subTitle" idx="1"/>
          </p:nvPr>
        </p:nvSpPr>
        <p:spPr>
          <a:xfrm>
            <a:off x="712875" y="3434533"/>
            <a:ext cx="7743825" cy="1633537"/>
          </a:xfrm>
        </p:spPr>
        <p:txBody>
          <a:bodyPr/>
          <a:lstStyle/>
          <a:p>
            <a:pPr algn="ctr"/>
            <a:r>
              <a:rPr lang="en-US" sz="2600" b="1" dirty="0" smtClean="0"/>
              <a:t>Jennifer B. Sartor, </a:t>
            </a:r>
            <a:r>
              <a:rPr lang="en-US" sz="2600" dirty="0" err="1" smtClean="0"/>
              <a:t>Wim</a:t>
            </a:r>
            <a:r>
              <a:rPr lang="en-US" sz="2600" dirty="0" smtClean="0"/>
              <a:t> </a:t>
            </a:r>
            <a:r>
              <a:rPr lang="en-US" sz="2600" dirty="0" err="1" smtClean="0"/>
              <a:t>Heirman</a:t>
            </a:r>
            <a:r>
              <a:rPr lang="en-US" sz="2600" dirty="0" smtClean="0"/>
              <a:t>, Steve Blackburn*, </a:t>
            </a:r>
            <a:r>
              <a:rPr lang="en-US" sz="2600" dirty="0" err="1" smtClean="0"/>
              <a:t>Lieven</a:t>
            </a:r>
            <a:r>
              <a:rPr lang="en-US" sz="2600" dirty="0" smtClean="0"/>
              <a:t> </a:t>
            </a:r>
            <a:r>
              <a:rPr lang="en-US" sz="2600" dirty="0" err="1" smtClean="0"/>
              <a:t>Eeckhout</a:t>
            </a:r>
            <a:r>
              <a:rPr lang="en-US" sz="2600" dirty="0" smtClean="0"/>
              <a:t>, Kathryn S. McKinley^</a:t>
            </a:r>
          </a:p>
          <a:p>
            <a:pPr algn="ctr"/>
            <a:r>
              <a:rPr lang="en-US" i="1" dirty="0" smtClean="0"/>
              <a:t>PACT 2014</a:t>
            </a:r>
            <a:endParaRPr lang="en-US" i="1" dirty="0"/>
          </a:p>
        </p:txBody>
      </p:sp>
      <p:sp>
        <p:nvSpPr>
          <p:cNvPr id="4" name="TextBox 3"/>
          <p:cNvSpPr txBox="1"/>
          <p:nvPr/>
        </p:nvSpPr>
        <p:spPr>
          <a:xfrm>
            <a:off x="1208101" y="5062003"/>
            <a:ext cx="7124692" cy="646331"/>
          </a:xfrm>
          <a:prstGeom prst="rect">
            <a:avLst/>
          </a:prstGeom>
          <a:noFill/>
        </p:spPr>
        <p:txBody>
          <a:bodyPr wrap="square" rtlCol="0">
            <a:spAutoFit/>
          </a:bodyPr>
          <a:lstStyle/>
          <a:p>
            <a:r>
              <a:rPr lang="en-US" b="1" dirty="0" smtClean="0"/>
              <a:t>  *</a:t>
            </a:r>
            <a:r>
              <a:rPr lang="en-US" dirty="0" smtClean="0"/>
              <a:t>				    </a:t>
            </a:r>
            <a:r>
              <a:rPr lang="en-US" sz="3600" dirty="0" smtClean="0"/>
              <a:t> </a:t>
            </a:r>
            <a:r>
              <a:rPr lang="en-US" dirty="0" smtClean="0"/>
              <a:t> </a:t>
            </a:r>
            <a:r>
              <a:rPr lang="en-US" b="1" dirty="0" smtClean="0"/>
              <a:t>^</a:t>
            </a:r>
            <a:r>
              <a:rPr lang="en-US" dirty="0" smtClean="0"/>
              <a:t> </a:t>
            </a:r>
            <a:endParaRPr lang="en-US" dirty="0"/>
          </a:p>
        </p:txBody>
      </p:sp>
      <p:pic>
        <p:nvPicPr>
          <p:cNvPr id="5" name="Picture 4"/>
          <p:cNvPicPr>
            <a:picLocks noChangeAspect="1"/>
          </p:cNvPicPr>
          <p:nvPr/>
        </p:nvPicPr>
        <p:blipFill>
          <a:blip r:embed="rId3"/>
          <a:stretch>
            <a:fillRect/>
          </a:stretch>
        </p:blipFill>
        <p:spPr>
          <a:xfrm>
            <a:off x="1750195" y="5163320"/>
            <a:ext cx="2552151" cy="931042"/>
          </a:xfrm>
          <a:prstGeom prst="rect">
            <a:avLst/>
          </a:prstGeom>
        </p:spPr>
      </p:pic>
      <p:pic>
        <p:nvPicPr>
          <p:cNvPr id="6" name="Picture 5"/>
          <p:cNvPicPr>
            <a:picLocks noChangeAspect="1"/>
          </p:cNvPicPr>
          <p:nvPr/>
        </p:nvPicPr>
        <p:blipFill>
          <a:blip r:embed="rId4"/>
          <a:stretch>
            <a:fillRect/>
          </a:stretch>
        </p:blipFill>
        <p:spPr>
          <a:xfrm>
            <a:off x="5832343" y="5292229"/>
            <a:ext cx="2082265" cy="730861"/>
          </a:xfrm>
          <a:prstGeom prst="rect">
            <a:avLst/>
          </a:prstGeom>
        </p:spPr>
      </p:pic>
      <p:sp>
        <p:nvSpPr>
          <p:cNvPr id="7" name="TextBox 6"/>
          <p:cNvSpPr txBox="1"/>
          <p:nvPr/>
        </p:nvSpPr>
        <p:spPr>
          <a:xfrm>
            <a:off x="5544869" y="991330"/>
            <a:ext cx="3330020" cy="307777"/>
          </a:xfrm>
          <a:prstGeom prst="rect">
            <a:avLst/>
          </a:prstGeom>
          <a:solidFill>
            <a:schemeClr val="bg1"/>
          </a:solidFill>
        </p:spPr>
        <p:txBody>
          <a:bodyPr wrap="square" rtlCol="0">
            <a:spAutoFit/>
          </a:bodyPr>
          <a:lstStyle/>
          <a:p>
            <a:pPr algn="ctr"/>
            <a:endParaRPr lang="en-US" sz="1400" i="0" dirty="0"/>
          </a:p>
        </p:txBody>
      </p:sp>
    </p:spTree>
    <p:extLst>
      <p:ext uri="{BB962C8B-B14F-4D97-AF65-F5344CB8AC3E}">
        <p14:creationId xmlns:p14="http://schemas.microsoft.com/office/powerpoint/2010/main" val="27663450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5799926" cy="492125"/>
          </a:xfrm>
        </p:spPr>
        <p:txBody>
          <a:bodyPr/>
          <a:lstStyle/>
          <a:p>
            <a:r>
              <a:rPr lang="en-US" dirty="0" smtClean="0"/>
              <a:t>Cooperative Cache Scrubbing</a:t>
            </a:r>
            <a:endParaRPr lang="en-US" dirty="0"/>
          </a:p>
        </p:txBody>
      </p:sp>
      <p:sp>
        <p:nvSpPr>
          <p:cNvPr id="3" name="Content Placeholder 2"/>
          <p:cNvSpPr>
            <a:spLocks noGrp="1"/>
          </p:cNvSpPr>
          <p:nvPr>
            <p:ph idx="1"/>
          </p:nvPr>
        </p:nvSpPr>
        <p:spPr/>
        <p:txBody>
          <a:bodyPr/>
          <a:lstStyle/>
          <a:p>
            <a:r>
              <a:rPr lang="en-US" dirty="0" smtClean="0"/>
              <a:t>Communicate managed language’s semantic information to hardware </a:t>
            </a:r>
          </a:p>
          <a:p>
            <a:r>
              <a:rPr lang="en-US" dirty="0" smtClean="0"/>
              <a:t>Caches </a:t>
            </a:r>
          </a:p>
          <a:p>
            <a:pPr lvl="1"/>
            <a:r>
              <a:rPr lang="en-US" dirty="0" smtClean="0"/>
              <a:t>‘Scrub’ dead lines </a:t>
            </a:r>
          </a:p>
          <a:p>
            <a:pPr lvl="2"/>
            <a:r>
              <a:rPr lang="en-US" dirty="0" smtClean="0"/>
              <a:t>Invalidate</a:t>
            </a:r>
          </a:p>
          <a:p>
            <a:pPr lvl="2"/>
            <a:r>
              <a:rPr lang="en-US" dirty="0" smtClean="0"/>
              <a:t>Unset dirty bit</a:t>
            </a:r>
          </a:p>
          <a:p>
            <a:pPr lvl="1"/>
            <a:r>
              <a:rPr lang="en-US" dirty="0" smtClean="0"/>
              <a:t>Zero lines without fetch</a:t>
            </a:r>
          </a:p>
          <a:p>
            <a:pPr>
              <a:buFont typeface="Wingdings" charset="2"/>
              <a:buChar char="Ø"/>
            </a:pPr>
            <a:r>
              <a:rPr lang="en-US" dirty="0" smtClean="0"/>
              <a:t>Result</a:t>
            </a:r>
          </a:p>
          <a:p>
            <a:pPr lvl="1">
              <a:buFont typeface="Wingdings" charset="2"/>
              <a:buChar char="Ø"/>
            </a:pPr>
            <a:r>
              <a:rPr lang="en-US" dirty="0" smtClean="0"/>
              <a:t>Better cache management</a:t>
            </a:r>
          </a:p>
          <a:p>
            <a:pPr lvl="1">
              <a:buFont typeface="Wingdings" charset="2"/>
              <a:buChar char="Ø"/>
            </a:pPr>
            <a:r>
              <a:rPr lang="en-US" dirty="0" smtClean="0"/>
              <a:t>Avoid traffic to DRAM </a:t>
            </a:r>
            <a:endParaRPr lang="en-US" dirty="0"/>
          </a:p>
          <a:p>
            <a:pPr lvl="1">
              <a:buFont typeface="Wingdings" charset="2"/>
              <a:buChar char="Ø"/>
            </a:pPr>
            <a:r>
              <a:rPr lang="en-US" dirty="0" smtClean="0"/>
              <a:t>Save DRAM energy</a:t>
            </a:r>
            <a:endParaRPr lang="en-US" dirty="0"/>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10</a:t>
            </a:fld>
            <a:r>
              <a:rPr lang="nl-NL" smtClean="0">
                <a:latin typeface="Times New Roman" charset="0"/>
              </a:rPr>
              <a:t> </a:t>
            </a:r>
            <a:endParaRPr lang="nl-NL">
              <a:latin typeface="Times New Roman" charset="0"/>
            </a:endParaRPr>
          </a:p>
        </p:txBody>
      </p:sp>
      <p:sp>
        <p:nvSpPr>
          <p:cNvPr id="5" name="TextBox 4"/>
          <p:cNvSpPr txBox="1"/>
          <p:nvPr/>
        </p:nvSpPr>
        <p:spPr>
          <a:xfrm>
            <a:off x="4541530" y="2424432"/>
            <a:ext cx="1128968" cy="523220"/>
          </a:xfrm>
          <a:prstGeom prst="rect">
            <a:avLst/>
          </a:prstGeom>
          <a:noFill/>
          <a:ln>
            <a:solidFill>
              <a:schemeClr val="accent2">
                <a:lumMod val="75000"/>
              </a:schemeClr>
            </a:solidFill>
          </a:ln>
        </p:spPr>
        <p:txBody>
          <a:bodyPr wrap="square" rtlCol="0">
            <a:spAutoFit/>
          </a:bodyPr>
          <a:lstStyle/>
          <a:p>
            <a:r>
              <a:rPr lang="en-US" dirty="0" smtClean="0">
                <a:solidFill>
                  <a:schemeClr val="accent2">
                    <a:lumMod val="75000"/>
                  </a:schemeClr>
                </a:solidFill>
              </a:rPr>
              <a:t>writes</a:t>
            </a:r>
            <a:endParaRPr lang="en-US" dirty="0">
              <a:solidFill>
                <a:schemeClr val="accent2">
                  <a:lumMod val="75000"/>
                </a:schemeClr>
              </a:solidFill>
            </a:endParaRPr>
          </a:p>
        </p:txBody>
      </p:sp>
      <p:sp>
        <p:nvSpPr>
          <p:cNvPr id="6" name="TextBox 5"/>
          <p:cNvSpPr txBox="1"/>
          <p:nvPr/>
        </p:nvSpPr>
        <p:spPr>
          <a:xfrm>
            <a:off x="5259965" y="3615875"/>
            <a:ext cx="1103310" cy="523220"/>
          </a:xfrm>
          <a:prstGeom prst="rect">
            <a:avLst/>
          </a:prstGeom>
          <a:noFill/>
          <a:ln>
            <a:solidFill>
              <a:schemeClr val="accent2">
                <a:lumMod val="75000"/>
              </a:schemeClr>
            </a:solidFill>
          </a:ln>
        </p:spPr>
        <p:txBody>
          <a:bodyPr wrap="square" rtlCol="0">
            <a:spAutoFit/>
          </a:bodyPr>
          <a:lstStyle/>
          <a:p>
            <a:r>
              <a:rPr lang="en-US" dirty="0" smtClean="0">
                <a:solidFill>
                  <a:schemeClr val="accent2">
                    <a:lumMod val="75000"/>
                  </a:schemeClr>
                </a:solidFill>
              </a:rPr>
              <a:t>reads</a:t>
            </a:r>
            <a:endParaRPr lang="en-US" dirty="0">
              <a:solidFill>
                <a:schemeClr val="accent2">
                  <a:lumMod val="75000"/>
                </a:schemeClr>
              </a:solidFill>
            </a:endParaRPr>
          </a:p>
        </p:txBody>
      </p:sp>
    </p:spTree>
    <p:extLst>
      <p:ext uri="{BB962C8B-B14F-4D97-AF65-F5344CB8AC3E}">
        <p14:creationId xmlns:p14="http://schemas.microsoft.com/office/powerpoint/2010/main" val="6742713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6245810" cy="492125"/>
          </a:xfrm>
        </p:spPr>
        <p:txBody>
          <a:bodyPr/>
          <a:lstStyle/>
          <a:p>
            <a:r>
              <a:rPr lang="en-US" dirty="0" smtClean="0"/>
              <a:t>Dead Data Written in Cache?</a:t>
            </a:r>
            <a:endParaRPr lang="en-US" dirty="0"/>
          </a:p>
        </p:txBody>
      </p:sp>
      <p:sp>
        <p:nvSpPr>
          <p:cNvPr id="3" name="Content Placeholder 2"/>
          <p:cNvSpPr>
            <a:spLocks noGrp="1"/>
          </p:cNvSpPr>
          <p:nvPr>
            <p:ph idx="1"/>
          </p:nvPr>
        </p:nvSpPr>
        <p:spPr>
          <a:xfrm>
            <a:off x="457200" y="3354586"/>
            <a:ext cx="8229600" cy="3503414"/>
          </a:xfrm>
        </p:spPr>
        <p:txBody>
          <a:bodyPr>
            <a:normAutofit/>
          </a:bodyPr>
          <a:lstStyle/>
          <a:p>
            <a:r>
              <a:rPr lang="en-US" dirty="0" smtClean="0"/>
              <a:t>Young objects die quickly</a:t>
            </a:r>
          </a:p>
          <a:p>
            <a:r>
              <a:rPr lang="en-US" dirty="0" smtClean="0"/>
              <a:t>Nursery</a:t>
            </a:r>
          </a:p>
          <a:p>
            <a:pPr lvl="1"/>
            <a:r>
              <a:rPr lang="en-US" dirty="0" smtClean="0"/>
              <a:t>Traced for live objects</a:t>
            </a:r>
          </a:p>
          <a:p>
            <a:pPr lvl="1"/>
            <a:r>
              <a:rPr lang="en-US" dirty="0" smtClean="0"/>
              <a:t>Copy to mature space</a:t>
            </a:r>
          </a:p>
          <a:p>
            <a:pPr lvl="1"/>
            <a:r>
              <a:rPr lang="en-US" dirty="0" smtClean="0"/>
              <a:t>Reclaimed ‘en masse’</a:t>
            </a:r>
          </a:p>
        </p:txBody>
      </p:sp>
      <p:sp>
        <p:nvSpPr>
          <p:cNvPr id="5" name="Rectangle 141"/>
          <p:cNvSpPr>
            <a:spLocks noChangeAspect="1" noChangeArrowheads="1"/>
          </p:cNvSpPr>
          <p:nvPr/>
        </p:nvSpPr>
        <p:spPr bwMode="auto">
          <a:xfrm>
            <a:off x="4953000" y="1699850"/>
            <a:ext cx="1905000" cy="928687"/>
          </a:xfrm>
          <a:prstGeom prst="rect">
            <a:avLst/>
          </a:prstGeom>
          <a:solidFill>
            <a:srgbClr val="FFFF99"/>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6" name="Rectangle 141"/>
          <p:cNvSpPr>
            <a:spLocks noChangeAspect="1" noChangeArrowheads="1"/>
          </p:cNvSpPr>
          <p:nvPr/>
        </p:nvSpPr>
        <p:spPr bwMode="auto">
          <a:xfrm>
            <a:off x="1584648" y="1683570"/>
            <a:ext cx="2843336" cy="928687"/>
          </a:xfrm>
          <a:prstGeom prst="rect">
            <a:avLst/>
          </a:prstGeom>
          <a:solidFill>
            <a:srgbClr val="FFFF99"/>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7" name="TextBox 6"/>
          <p:cNvSpPr txBox="1"/>
          <p:nvPr/>
        </p:nvSpPr>
        <p:spPr>
          <a:xfrm>
            <a:off x="4884960" y="1230255"/>
            <a:ext cx="1501776" cy="523220"/>
          </a:xfrm>
          <a:prstGeom prst="rect">
            <a:avLst/>
          </a:prstGeom>
          <a:noFill/>
        </p:spPr>
        <p:txBody>
          <a:bodyPr wrap="square" rtlCol="0">
            <a:spAutoFit/>
          </a:bodyPr>
          <a:lstStyle/>
          <a:p>
            <a:r>
              <a:rPr lang="en-US" dirty="0" smtClean="0"/>
              <a:t>Nursery</a:t>
            </a:r>
            <a:endParaRPr lang="en-US" dirty="0"/>
          </a:p>
        </p:txBody>
      </p:sp>
      <p:sp>
        <p:nvSpPr>
          <p:cNvPr id="8" name="TextBox 7"/>
          <p:cNvSpPr txBox="1"/>
          <p:nvPr/>
        </p:nvSpPr>
        <p:spPr>
          <a:xfrm>
            <a:off x="1561964" y="1230255"/>
            <a:ext cx="1333128" cy="369332"/>
          </a:xfrm>
          <a:prstGeom prst="rect">
            <a:avLst/>
          </a:prstGeom>
          <a:noFill/>
        </p:spPr>
        <p:txBody>
          <a:bodyPr wrap="square" rtlCol="0">
            <a:spAutoFit/>
          </a:bodyPr>
          <a:lstStyle/>
          <a:p>
            <a:r>
              <a:rPr lang="en-US" dirty="0" smtClean="0"/>
              <a:t>Mature</a:t>
            </a:r>
            <a:endParaRPr lang="en-US" dirty="0"/>
          </a:p>
        </p:txBody>
      </p:sp>
      <p:grpSp>
        <p:nvGrpSpPr>
          <p:cNvPr id="9" name="Group 24"/>
          <p:cNvGrpSpPr>
            <a:grpSpLocks/>
          </p:cNvGrpSpPr>
          <p:nvPr/>
        </p:nvGrpSpPr>
        <p:grpSpPr bwMode="auto">
          <a:xfrm>
            <a:off x="5023073" y="1737159"/>
            <a:ext cx="1781175" cy="76200"/>
            <a:chOff x="2304" y="2035"/>
            <a:chExt cx="1122" cy="48"/>
          </a:xfrm>
        </p:grpSpPr>
        <p:sp>
          <p:nvSpPr>
            <p:cNvPr id="10"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6" name="Group 24"/>
          <p:cNvGrpSpPr>
            <a:grpSpLocks/>
          </p:cNvGrpSpPr>
          <p:nvPr/>
        </p:nvGrpSpPr>
        <p:grpSpPr bwMode="auto">
          <a:xfrm>
            <a:off x="5023073" y="1854937"/>
            <a:ext cx="1781175" cy="76200"/>
            <a:chOff x="2304" y="2035"/>
            <a:chExt cx="1122" cy="48"/>
          </a:xfrm>
        </p:grpSpPr>
        <p:sp>
          <p:nvSpPr>
            <p:cNvPr id="27"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3" name="Group 24"/>
          <p:cNvGrpSpPr>
            <a:grpSpLocks/>
          </p:cNvGrpSpPr>
          <p:nvPr/>
        </p:nvGrpSpPr>
        <p:grpSpPr bwMode="auto">
          <a:xfrm>
            <a:off x="5023073" y="1966393"/>
            <a:ext cx="1781175" cy="76200"/>
            <a:chOff x="2304" y="2035"/>
            <a:chExt cx="1122" cy="48"/>
          </a:xfrm>
        </p:grpSpPr>
        <p:sp>
          <p:nvSpPr>
            <p:cNvPr id="44"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 name="Group 24"/>
          <p:cNvGrpSpPr>
            <a:grpSpLocks/>
          </p:cNvGrpSpPr>
          <p:nvPr/>
        </p:nvGrpSpPr>
        <p:grpSpPr bwMode="auto">
          <a:xfrm>
            <a:off x="5023073" y="2077849"/>
            <a:ext cx="1781175" cy="76200"/>
            <a:chOff x="2304" y="2035"/>
            <a:chExt cx="1122" cy="48"/>
          </a:xfrm>
        </p:grpSpPr>
        <p:sp>
          <p:nvSpPr>
            <p:cNvPr id="61"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7" name="Group 24"/>
          <p:cNvGrpSpPr>
            <a:grpSpLocks/>
          </p:cNvGrpSpPr>
          <p:nvPr/>
        </p:nvGrpSpPr>
        <p:grpSpPr bwMode="auto">
          <a:xfrm>
            <a:off x="5023073" y="2189305"/>
            <a:ext cx="1781175" cy="76200"/>
            <a:chOff x="2304" y="2035"/>
            <a:chExt cx="1122" cy="48"/>
          </a:xfrm>
        </p:grpSpPr>
        <p:sp>
          <p:nvSpPr>
            <p:cNvPr id="78"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4" name="Group 24"/>
          <p:cNvGrpSpPr>
            <a:grpSpLocks/>
          </p:cNvGrpSpPr>
          <p:nvPr/>
        </p:nvGrpSpPr>
        <p:grpSpPr bwMode="auto">
          <a:xfrm>
            <a:off x="5023073" y="2300761"/>
            <a:ext cx="1781175" cy="76200"/>
            <a:chOff x="2304" y="2035"/>
            <a:chExt cx="1122" cy="48"/>
          </a:xfrm>
        </p:grpSpPr>
        <p:sp>
          <p:nvSpPr>
            <p:cNvPr id="95"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 name="Group 24"/>
          <p:cNvGrpSpPr>
            <a:grpSpLocks/>
          </p:cNvGrpSpPr>
          <p:nvPr/>
        </p:nvGrpSpPr>
        <p:grpSpPr bwMode="auto">
          <a:xfrm>
            <a:off x="5023073" y="2414721"/>
            <a:ext cx="1781175" cy="76200"/>
            <a:chOff x="2304" y="2035"/>
            <a:chExt cx="1122" cy="48"/>
          </a:xfrm>
        </p:grpSpPr>
        <p:sp>
          <p:nvSpPr>
            <p:cNvPr id="112"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 name="Group 24"/>
          <p:cNvGrpSpPr>
            <a:grpSpLocks/>
          </p:cNvGrpSpPr>
          <p:nvPr/>
        </p:nvGrpSpPr>
        <p:grpSpPr bwMode="auto">
          <a:xfrm>
            <a:off x="5023073" y="2523481"/>
            <a:ext cx="1781175" cy="76200"/>
            <a:chOff x="2304" y="2035"/>
            <a:chExt cx="1122" cy="48"/>
          </a:xfrm>
        </p:grpSpPr>
        <p:sp>
          <p:nvSpPr>
            <p:cNvPr id="129"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1"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2"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7"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8"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9"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0"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1"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4" name="Group 8"/>
          <p:cNvGrpSpPr>
            <a:grpSpLocks/>
          </p:cNvGrpSpPr>
          <p:nvPr/>
        </p:nvGrpSpPr>
        <p:grpSpPr bwMode="auto">
          <a:xfrm>
            <a:off x="1649065" y="1737159"/>
            <a:ext cx="303213" cy="76200"/>
            <a:chOff x="3054" y="3196"/>
            <a:chExt cx="191" cy="48"/>
          </a:xfrm>
        </p:grpSpPr>
        <p:sp>
          <p:nvSpPr>
            <p:cNvPr id="285" name="Rectangle 9"/>
            <p:cNvSpPr>
              <a:spLocks noChangeArrowheads="1"/>
            </p:cNvSpPr>
            <p:nvPr/>
          </p:nvSpPr>
          <p:spPr bwMode="auto">
            <a:xfrm>
              <a:off x="3054"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 name="Rectangle 10"/>
            <p:cNvSpPr>
              <a:spLocks noChangeArrowheads="1"/>
            </p:cNvSpPr>
            <p:nvPr/>
          </p:nvSpPr>
          <p:spPr bwMode="auto">
            <a:xfrm>
              <a:off x="3125"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 name="Rectangle 11"/>
            <p:cNvSpPr>
              <a:spLocks noChangeArrowheads="1"/>
            </p:cNvSpPr>
            <p:nvPr/>
          </p:nvSpPr>
          <p:spPr bwMode="auto">
            <a:xfrm>
              <a:off x="3197"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8" name="Group 8"/>
          <p:cNvGrpSpPr>
            <a:grpSpLocks/>
          </p:cNvGrpSpPr>
          <p:nvPr/>
        </p:nvGrpSpPr>
        <p:grpSpPr bwMode="auto">
          <a:xfrm>
            <a:off x="1648359" y="2141824"/>
            <a:ext cx="303213" cy="76200"/>
            <a:chOff x="3054" y="3196"/>
            <a:chExt cx="191" cy="48"/>
          </a:xfrm>
        </p:grpSpPr>
        <p:sp>
          <p:nvSpPr>
            <p:cNvPr id="289" name="Rectangle 9"/>
            <p:cNvSpPr>
              <a:spLocks noChangeArrowheads="1"/>
            </p:cNvSpPr>
            <p:nvPr/>
          </p:nvSpPr>
          <p:spPr bwMode="auto">
            <a:xfrm>
              <a:off x="3054"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 name="Rectangle 10"/>
            <p:cNvSpPr>
              <a:spLocks noChangeArrowheads="1"/>
            </p:cNvSpPr>
            <p:nvPr/>
          </p:nvSpPr>
          <p:spPr bwMode="auto">
            <a:xfrm>
              <a:off x="3125"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 name="Rectangle 11"/>
            <p:cNvSpPr>
              <a:spLocks noChangeArrowheads="1"/>
            </p:cNvSpPr>
            <p:nvPr/>
          </p:nvSpPr>
          <p:spPr bwMode="auto">
            <a:xfrm>
              <a:off x="3197"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2" name="Group 8"/>
          <p:cNvGrpSpPr>
            <a:grpSpLocks/>
          </p:cNvGrpSpPr>
          <p:nvPr/>
        </p:nvGrpSpPr>
        <p:grpSpPr bwMode="auto">
          <a:xfrm>
            <a:off x="2001515" y="2140025"/>
            <a:ext cx="303213" cy="76200"/>
            <a:chOff x="3054" y="3196"/>
            <a:chExt cx="191" cy="48"/>
          </a:xfrm>
        </p:grpSpPr>
        <p:sp>
          <p:nvSpPr>
            <p:cNvPr id="293" name="Rectangle 9"/>
            <p:cNvSpPr>
              <a:spLocks noChangeArrowheads="1"/>
            </p:cNvSpPr>
            <p:nvPr/>
          </p:nvSpPr>
          <p:spPr bwMode="auto">
            <a:xfrm>
              <a:off x="3054"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 name="Rectangle 10"/>
            <p:cNvSpPr>
              <a:spLocks noChangeArrowheads="1"/>
            </p:cNvSpPr>
            <p:nvPr/>
          </p:nvSpPr>
          <p:spPr bwMode="auto">
            <a:xfrm>
              <a:off x="3125"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5" name="Rectangle 11"/>
            <p:cNvSpPr>
              <a:spLocks noChangeArrowheads="1"/>
            </p:cNvSpPr>
            <p:nvPr/>
          </p:nvSpPr>
          <p:spPr bwMode="auto">
            <a:xfrm>
              <a:off x="3197"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6" name="Group 8"/>
          <p:cNvGrpSpPr>
            <a:grpSpLocks/>
          </p:cNvGrpSpPr>
          <p:nvPr/>
        </p:nvGrpSpPr>
        <p:grpSpPr bwMode="auto">
          <a:xfrm>
            <a:off x="1985234" y="1734089"/>
            <a:ext cx="303213" cy="76200"/>
            <a:chOff x="3054" y="3196"/>
            <a:chExt cx="191" cy="48"/>
          </a:xfrm>
        </p:grpSpPr>
        <p:sp>
          <p:nvSpPr>
            <p:cNvPr id="297" name="Rectangle 9"/>
            <p:cNvSpPr>
              <a:spLocks noChangeArrowheads="1"/>
            </p:cNvSpPr>
            <p:nvPr/>
          </p:nvSpPr>
          <p:spPr bwMode="auto">
            <a:xfrm>
              <a:off x="3054"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 name="Rectangle 10"/>
            <p:cNvSpPr>
              <a:spLocks noChangeArrowheads="1"/>
            </p:cNvSpPr>
            <p:nvPr/>
          </p:nvSpPr>
          <p:spPr bwMode="auto">
            <a:xfrm>
              <a:off x="3125"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 name="Rectangle 11"/>
            <p:cNvSpPr>
              <a:spLocks noChangeArrowheads="1"/>
            </p:cNvSpPr>
            <p:nvPr/>
          </p:nvSpPr>
          <p:spPr bwMode="auto">
            <a:xfrm>
              <a:off x="3197"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0" name="Group 8"/>
          <p:cNvGrpSpPr>
            <a:grpSpLocks/>
          </p:cNvGrpSpPr>
          <p:nvPr/>
        </p:nvGrpSpPr>
        <p:grpSpPr bwMode="auto">
          <a:xfrm>
            <a:off x="1641475" y="2447281"/>
            <a:ext cx="303213" cy="76200"/>
            <a:chOff x="3054" y="3196"/>
            <a:chExt cx="191" cy="48"/>
          </a:xfrm>
        </p:grpSpPr>
        <p:sp>
          <p:nvSpPr>
            <p:cNvPr id="301" name="Rectangle 9"/>
            <p:cNvSpPr>
              <a:spLocks noChangeArrowheads="1"/>
            </p:cNvSpPr>
            <p:nvPr/>
          </p:nvSpPr>
          <p:spPr bwMode="auto">
            <a:xfrm>
              <a:off x="3054"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 name="Rectangle 10"/>
            <p:cNvSpPr>
              <a:spLocks noChangeArrowheads="1"/>
            </p:cNvSpPr>
            <p:nvPr/>
          </p:nvSpPr>
          <p:spPr bwMode="auto">
            <a:xfrm>
              <a:off x="3125"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 name="Rectangle 11"/>
            <p:cNvSpPr>
              <a:spLocks noChangeArrowheads="1"/>
            </p:cNvSpPr>
            <p:nvPr/>
          </p:nvSpPr>
          <p:spPr bwMode="auto">
            <a:xfrm>
              <a:off x="3197"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8" name="Group 307"/>
          <p:cNvGrpSpPr/>
          <p:nvPr/>
        </p:nvGrpSpPr>
        <p:grpSpPr>
          <a:xfrm>
            <a:off x="2334777" y="1731393"/>
            <a:ext cx="188913" cy="76200"/>
            <a:chOff x="3744103" y="2319457"/>
            <a:chExt cx="188913" cy="76200"/>
          </a:xfrm>
        </p:grpSpPr>
        <p:sp>
          <p:nvSpPr>
            <p:cNvPr id="305" name="Rectangle 9"/>
            <p:cNvSpPr>
              <a:spLocks noChangeArrowheads="1"/>
            </p:cNvSpPr>
            <p:nvPr/>
          </p:nvSpPr>
          <p:spPr bwMode="auto">
            <a:xfrm>
              <a:off x="3744103" y="2319457"/>
              <a:ext cx="76200" cy="76200"/>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 name="Rectangle 10"/>
            <p:cNvSpPr>
              <a:spLocks noChangeArrowheads="1"/>
            </p:cNvSpPr>
            <p:nvPr/>
          </p:nvSpPr>
          <p:spPr bwMode="auto">
            <a:xfrm>
              <a:off x="3856816" y="2319457"/>
              <a:ext cx="76200" cy="76200"/>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1" name="Group 160"/>
          <p:cNvGrpSpPr>
            <a:grpSpLocks/>
          </p:cNvGrpSpPr>
          <p:nvPr/>
        </p:nvGrpSpPr>
        <p:grpSpPr bwMode="auto">
          <a:xfrm>
            <a:off x="4971256" y="1708225"/>
            <a:ext cx="1905000" cy="928687"/>
            <a:chOff x="2400" y="2160"/>
            <a:chExt cx="1200" cy="585"/>
          </a:xfrm>
        </p:grpSpPr>
        <p:sp>
          <p:nvSpPr>
            <p:cNvPr id="312" name="Rectangle 161"/>
            <p:cNvSpPr>
              <a:spLocks noChangeAspect="1" noChangeArrowheads="1"/>
            </p:cNvSpPr>
            <p:nvPr/>
          </p:nvSpPr>
          <p:spPr bwMode="auto">
            <a:xfrm>
              <a:off x="2400" y="2160"/>
              <a:ext cx="1200" cy="585"/>
            </a:xfrm>
            <a:prstGeom prst="rect">
              <a:avLst/>
            </a:prstGeom>
            <a:solidFill>
              <a:srgbClr val="FFFF99"/>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nvGrpSpPr>
            <p:cNvPr id="313" name="Group 162"/>
            <p:cNvGrpSpPr>
              <a:grpSpLocks/>
            </p:cNvGrpSpPr>
            <p:nvPr/>
          </p:nvGrpSpPr>
          <p:grpSpPr bwMode="auto">
            <a:xfrm>
              <a:off x="2439" y="2187"/>
              <a:ext cx="1122" cy="532"/>
              <a:chOff x="1479" y="1266"/>
              <a:chExt cx="1122" cy="532"/>
            </a:xfrm>
          </p:grpSpPr>
          <p:grpSp>
            <p:nvGrpSpPr>
              <p:cNvPr id="314" name="Group 163"/>
              <p:cNvGrpSpPr>
                <a:grpSpLocks/>
              </p:cNvGrpSpPr>
              <p:nvPr/>
            </p:nvGrpSpPr>
            <p:grpSpPr bwMode="auto">
              <a:xfrm>
                <a:off x="1479" y="1266"/>
                <a:ext cx="1122" cy="48"/>
                <a:chOff x="1671" y="1554"/>
                <a:chExt cx="1122" cy="48"/>
              </a:xfrm>
            </p:grpSpPr>
            <p:sp>
              <p:nvSpPr>
                <p:cNvPr id="434" name="Rectangle 164"/>
                <p:cNvSpPr>
                  <a:spLocks noChangeArrowheads="1"/>
                </p:cNvSpPr>
                <p:nvPr/>
              </p:nvSpPr>
              <p:spPr bwMode="auto">
                <a:xfrm>
                  <a:off x="1957"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5" name="Rectangle 165"/>
                <p:cNvSpPr>
                  <a:spLocks noChangeArrowheads="1"/>
                </p:cNvSpPr>
                <p:nvPr/>
              </p:nvSpPr>
              <p:spPr bwMode="auto">
                <a:xfrm>
                  <a:off x="2029"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6" name="Rectangle 166"/>
                <p:cNvSpPr>
                  <a:spLocks noChangeArrowheads="1"/>
                </p:cNvSpPr>
                <p:nvPr/>
              </p:nvSpPr>
              <p:spPr bwMode="auto">
                <a:xfrm>
                  <a:off x="2100" y="1554"/>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7" name="Rectangle 167"/>
                <p:cNvSpPr>
                  <a:spLocks noChangeArrowheads="1"/>
                </p:cNvSpPr>
                <p:nvPr/>
              </p:nvSpPr>
              <p:spPr bwMode="auto">
                <a:xfrm>
                  <a:off x="2172"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8" name="Rectangle 168"/>
                <p:cNvSpPr>
                  <a:spLocks noChangeArrowheads="1"/>
                </p:cNvSpPr>
                <p:nvPr/>
              </p:nvSpPr>
              <p:spPr bwMode="auto">
                <a:xfrm>
                  <a:off x="2243"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9" name="Rectangle 169"/>
                <p:cNvSpPr>
                  <a:spLocks noChangeArrowheads="1"/>
                </p:cNvSpPr>
                <p:nvPr/>
              </p:nvSpPr>
              <p:spPr bwMode="auto">
                <a:xfrm>
                  <a:off x="2315"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 name="Rectangle 170"/>
                <p:cNvSpPr>
                  <a:spLocks noChangeArrowheads="1"/>
                </p:cNvSpPr>
                <p:nvPr/>
              </p:nvSpPr>
              <p:spPr bwMode="auto">
                <a:xfrm>
                  <a:off x="2387"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 name="Rectangle 171"/>
                <p:cNvSpPr>
                  <a:spLocks noChangeArrowheads="1"/>
                </p:cNvSpPr>
                <p:nvPr/>
              </p:nvSpPr>
              <p:spPr bwMode="auto">
                <a:xfrm>
                  <a:off x="2458"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2" name="Rectangle 172"/>
                <p:cNvSpPr>
                  <a:spLocks noChangeArrowheads="1"/>
                </p:cNvSpPr>
                <p:nvPr/>
              </p:nvSpPr>
              <p:spPr bwMode="auto">
                <a:xfrm>
                  <a:off x="2530"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3" name="Rectangle 173"/>
                <p:cNvSpPr>
                  <a:spLocks noChangeArrowheads="1"/>
                </p:cNvSpPr>
                <p:nvPr/>
              </p:nvSpPr>
              <p:spPr bwMode="auto">
                <a:xfrm>
                  <a:off x="2601"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4" name="Rectangle 174"/>
                <p:cNvSpPr>
                  <a:spLocks noChangeArrowheads="1"/>
                </p:cNvSpPr>
                <p:nvPr/>
              </p:nvSpPr>
              <p:spPr bwMode="auto">
                <a:xfrm>
                  <a:off x="2673"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5" name="Rectangle 175"/>
                <p:cNvSpPr>
                  <a:spLocks noChangeArrowheads="1"/>
                </p:cNvSpPr>
                <p:nvPr/>
              </p:nvSpPr>
              <p:spPr bwMode="auto">
                <a:xfrm>
                  <a:off x="2745"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6" name="Rectangle 176"/>
                <p:cNvSpPr>
                  <a:spLocks noChangeArrowheads="1"/>
                </p:cNvSpPr>
                <p:nvPr/>
              </p:nvSpPr>
              <p:spPr bwMode="auto">
                <a:xfrm>
                  <a:off x="1671"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7" name="Rectangle 177"/>
                <p:cNvSpPr>
                  <a:spLocks noChangeArrowheads="1"/>
                </p:cNvSpPr>
                <p:nvPr/>
              </p:nvSpPr>
              <p:spPr bwMode="auto">
                <a:xfrm>
                  <a:off x="1742"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8" name="Rectangle 178"/>
                <p:cNvSpPr>
                  <a:spLocks noChangeArrowheads="1"/>
                </p:cNvSpPr>
                <p:nvPr/>
              </p:nvSpPr>
              <p:spPr bwMode="auto">
                <a:xfrm>
                  <a:off x="1814"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9" name="Rectangle 179"/>
                <p:cNvSpPr>
                  <a:spLocks noChangeArrowheads="1"/>
                </p:cNvSpPr>
                <p:nvPr/>
              </p:nvSpPr>
              <p:spPr bwMode="auto">
                <a:xfrm>
                  <a:off x="1885"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5" name="Group 180"/>
              <p:cNvGrpSpPr>
                <a:grpSpLocks/>
              </p:cNvGrpSpPr>
              <p:nvPr/>
            </p:nvGrpSpPr>
            <p:grpSpPr bwMode="auto">
              <a:xfrm>
                <a:off x="1479" y="1333"/>
                <a:ext cx="1122" cy="48"/>
                <a:chOff x="1671" y="1621"/>
                <a:chExt cx="1122" cy="48"/>
              </a:xfrm>
            </p:grpSpPr>
            <p:sp>
              <p:nvSpPr>
                <p:cNvPr id="418" name="Rectangle 181"/>
                <p:cNvSpPr>
                  <a:spLocks noChangeArrowheads="1"/>
                </p:cNvSpPr>
                <p:nvPr/>
              </p:nvSpPr>
              <p:spPr bwMode="auto">
                <a:xfrm>
                  <a:off x="1957"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 name="Rectangle 182"/>
                <p:cNvSpPr>
                  <a:spLocks noChangeArrowheads="1"/>
                </p:cNvSpPr>
                <p:nvPr/>
              </p:nvSpPr>
              <p:spPr bwMode="auto">
                <a:xfrm>
                  <a:off x="2029"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 name="Rectangle 183"/>
                <p:cNvSpPr>
                  <a:spLocks noChangeArrowheads="1"/>
                </p:cNvSpPr>
                <p:nvPr/>
              </p:nvSpPr>
              <p:spPr bwMode="auto">
                <a:xfrm>
                  <a:off x="2100"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1" name="Rectangle 184"/>
                <p:cNvSpPr>
                  <a:spLocks noChangeArrowheads="1"/>
                </p:cNvSpPr>
                <p:nvPr/>
              </p:nvSpPr>
              <p:spPr bwMode="auto">
                <a:xfrm>
                  <a:off x="2172"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2" name="Rectangle 185"/>
                <p:cNvSpPr>
                  <a:spLocks noChangeArrowheads="1"/>
                </p:cNvSpPr>
                <p:nvPr/>
              </p:nvSpPr>
              <p:spPr bwMode="auto">
                <a:xfrm>
                  <a:off x="2243"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 name="Rectangle 186"/>
                <p:cNvSpPr>
                  <a:spLocks noChangeArrowheads="1"/>
                </p:cNvSpPr>
                <p:nvPr/>
              </p:nvSpPr>
              <p:spPr bwMode="auto">
                <a:xfrm>
                  <a:off x="2315"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4" name="Rectangle 187"/>
                <p:cNvSpPr>
                  <a:spLocks noChangeArrowheads="1"/>
                </p:cNvSpPr>
                <p:nvPr/>
              </p:nvSpPr>
              <p:spPr bwMode="auto">
                <a:xfrm>
                  <a:off x="2387"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5" name="Rectangle 188"/>
                <p:cNvSpPr>
                  <a:spLocks noChangeArrowheads="1"/>
                </p:cNvSpPr>
                <p:nvPr/>
              </p:nvSpPr>
              <p:spPr bwMode="auto">
                <a:xfrm>
                  <a:off x="2458"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6" name="Rectangle 189"/>
                <p:cNvSpPr>
                  <a:spLocks noChangeArrowheads="1"/>
                </p:cNvSpPr>
                <p:nvPr/>
              </p:nvSpPr>
              <p:spPr bwMode="auto">
                <a:xfrm>
                  <a:off x="2530"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7" name="Rectangle 190"/>
                <p:cNvSpPr>
                  <a:spLocks noChangeArrowheads="1"/>
                </p:cNvSpPr>
                <p:nvPr/>
              </p:nvSpPr>
              <p:spPr bwMode="auto">
                <a:xfrm>
                  <a:off x="2601"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8" name="Rectangle 191"/>
                <p:cNvSpPr>
                  <a:spLocks noChangeArrowheads="1"/>
                </p:cNvSpPr>
                <p:nvPr/>
              </p:nvSpPr>
              <p:spPr bwMode="auto">
                <a:xfrm>
                  <a:off x="2673"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9" name="Rectangle 192"/>
                <p:cNvSpPr>
                  <a:spLocks noChangeArrowheads="1"/>
                </p:cNvSpPr>
                <p:nvPr/>
              </p:nvSpPr>
              <p:spPr bwMode="auto">
                <a:xfrm>
                  <a:off x="2745" y="1621"/>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 name="Rectangle 193"/>
                <p:cNvSpPr>
                  <a:spLocks noChangeArrowheads="1"/>
                </p:cNvSpPr>
                <p:nvPr/>
              </p:nvSpPr>
              <p:spPr bwMode="auto">
                <a:xfrm>
                  <a:off x="1671"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1" name="Rectangle 194"/>
                <p:cNvSpPr>
                  <a:spLocks noChangeArrowheads="1"/>
                </p:cNvSpPr>
                <p:nvPr/>
              </p:nvSpPr>
              <p:spPr bwMode="auto">
                <a:xfrm>
                  <a:off x="1742" y="1621"/>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2" name="Rectangle 195"/>
                <p:cNvSpPr>
                  <a:spLocks noChangeArrowheads="1"/>
                </p:cNvSpPr>
                <p:nvPr/>
              </p:nvSpPr>
              <p:spPr bwMode="auto">
                <a:xfrm>
                  <a:off x="1814"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3" name="Rectangle 196"/>
                <p:cNvSpPr>
                  <a:spLocks noChangeArrowheads="1"/>
                </p:cNvSpPr>
                <p:nvPr/>
              </p:nvSpPr>
              <p:spPr bwMode="auto">
                <a:xfrm>
                  <a:off x="1885"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6" name="Group 197"/>
              <p:cNvGrpSpPr>
                <a:grpSpLocks/>
              </p:cNvGrpSpPr>
              <p:nvPr/>
            </p:nvGrpSpPr>
            <p:grpSpPr bwMode="auto">
              <a:xfrm>
                <a:off x="1479" y="1400"/>
                <a:ext cx="1122" cy="48"/>
                <a:chOff x="1671" y="1688"/>
                <a:chExt cx="1122" cy="48"/>
              </a:xfrm>
            </p:grpSpPr>
            <p:sp>
              <p:nvSpPr>
                <p:cNvPr id="402" name="Rectangle 198"/>
                <p:cNvSpPr>
                  <a:spLocks noChangeArrowheads="1"/>
                </p:cNvSpPr>
                <p:nvPr/>
              </p:nvSpPr>
              <p:spPr bwMode="auto">
                <a:xfrm>
                  <a:off x="1957"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3" name="Rectangle 199"/>
                <p:cNvSpPr>
                  <a:spLocks noChangeArrowheads="1"/>
                </p:cNvSpPr>
                <p:nvPr/>
              </p:nvSpPr>
              <p:spPr bwMode="auto">
                <a:xfrm>
                  <a:off x="2029"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4" name="Rectangle 200"/>
                <p:cNvSpPr>
                  <a:spLocks noChangeArrowheads="1"/>
                </p:cNvSpPr>
                <p:nvPr/>
              </p:nvSpPr>
              <p:spPr bwMode="auto">
                <a:xfrm>
                  <a:off x="2100"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5" name="Rectangle 201"/>
                <p:cNvSpPr>
                  <a:spLocks noChangeArrowheads="1"/>
                </p:cNvSpPr>
                <p:nvPr/>
              </p:nvSpPr>
              <p:spPr bwMode="auto">
                <a:xfrm>
                  <a:off x="2172"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6" name="Rectangle 202"/>
                <p:cNvSpPr>
                  <a:spLocks noChangeArrowheads="1"/>
                </p:cNvSpPr>
                <p:nvPr/>
              </p:nvSpPr>
              <p:spPr bwMode="auto">
                <a:xfrm>
                  <a:off x="2243"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 name="Rectangle 203"/>
                <p:cNvSpPr>
                  <a:spLocks noChangeArrowheads="1"/>
                </p:cNvSpPr>
                <p:nvPr/>
              </p:nvSpPr>
              <p:spPr bwMode="auto">
                <a:xfrm>
                  <a:off x="2315"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8" name="Rectangle 204"/>
                <p:cNvSpPr>
                  <a:spLocks noChangeArrowheads="1"/>
                </p:cNvSpPr>
                <p:nvPr/>
              </p:nvSpPr>
              <p:spPr bwMode="auto">
                <a:xfrm>
                  <a:off x="2387"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 name="Rectangle 205"/>
                <p:cNvSpPr>
                  <a:spLocks noChangeArrowheads="1"/>
                </p:cNvSpPr>
                <p:nvPr/>
              </p:nvSpPr>
              <p:spPr bwMode="auto">
                <a:xfrm>
                  <a:off x="2458"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 name="Rectangle 206"/>
                <p:cNvSpPr>
                  <a:spLocks noChangeArrowheads="1"/>
                </p:cNvSpPr>
                <p:nvPr/>
              </p:nvSpPr>
              <p:spPr bwMode="auto">
                <a:xfrm>
                  <a:off x="2530"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 name="Rectangle 207"/>
                <p:cNvSpPr>
                  <a:spLocks noChangeArrowheads="1"/>
                </p:cNvSpPr>
                <p:nvPr/>
              </p:nvSpPr>
              <p:spPr bwMode="auto">
                <a:xfrm>
                  <a:off x="2601"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 name="Rectangle 208"/>
                <p:cNvSpPr>
                  <a:spLocks noChangeArrowheads="1"/>
                </p:cNvSpPr>
                <p:nvPr/>
              </p:nvSpPr>
              <p:spPr bwMode="auto">
                <a:xfrm>
                  <a:off x="2673"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 name="Rectangle 209"/>
                <p:cNvSpPr>
                  <a:spLocks noChangeArrowheads="1"/>
                </p:cNvSpPr>
                <p:nvPr/>
              </p:nvSpPr>
              <p:spPr bwMode="auto">
                <a:xfrm>
                  <a:off x="2745"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 name="Rectangle 210"/>
                <p:cNvSpPr>
                  <a:spLocks noChangeArrowheads="1"/>
                </p:cNvSpPr>
                <p:nvPr/>
              </p:nvSpPr>
              <p:spPr bwMode="auto">
                <a:xfrm>
                  <a:off x="1671"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 name="Rectangle 211"/>
                <p:cNvSpPr>
                  <a:spLocks noChangeArrowheads="1"/>
                </p:cNvSpPr>
                <p:nvPr/>
              </p:nvSpPr>
              <p:spPr bwMode="auto">
                <a:xfrm>
                  <a:off x="1742"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6" name="Rectangle 212"/>
                <p:cNvSpPr>
                  <a:spLocks noChangeArrowheads="1"/>
                </p:cNvSpPr>
                <p:nvPr/>
              </p:nvSpPr>
              <p:spPr bwMode="auto">
                <a:xfrm>
                  <a:off x="1814" y="1688"/>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7" name="Rectangle 213"/>
                <p:cNvSpPr>
                  <a:spLocks noChangeArrowheads="1"/>
                </p:cNvSpPr>
                <p:nvPr/>
              </p:nvSpPr>
              <p:spPr bwMode="auto">
                <a:xfrm>
                  <a:off x="1885"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 name="Group 214"/>
              <p:cNvGrpSpPr>
                <a:grpSpLocks/>
              </p:cNvGrpSpPr>
              <p:nvPr/>
            </p:nvGrpSpPr>
            <p:grpSpPr bwMode="auto">
              <a:xfrm>
                <a:off x="1479" y="1468"/>
                <a:ext cx="1122" cy="48"/>
                <a:chOff x="1671" y="1756"/>
                <a:chExt cx="1122" cy="48"/>
              </a:xfrm>
            </p:grpSpPr>
            <p:sp>
              <p:nvSpPr>
                <p:cNvPr id="386" name="Rectangle 215"/>
                <p:cNvSpPr>
                  <a:spLocks noChangeArrowheads="1"/>
                </p:cNvSpPr>
                <p:nvPr/>
              </p:nvSpPr>
              <p:spPr bwMode="auto">
                <a:xfrm>
                  <a:off x="1957"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7" name="Rectangle 216"/>
                <p:cNvSpPr>
                  <a:spLocks noChangeArrowheads="1"/>
                </p:cNvSpPr>
                <p:nvPr/>
              </p:nvSpPr>
              <p:spPr bwMode="auto">
                <a:xfrm>
                  <a:off x="2029"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8" name="Rectangle 217"/>
                <p:cNvSpPr>
                  <a:spLocks noChangeArrowheads="1"/>
                </p:cNvSpPr>
                <p:nvPr/>
              </p:nvSpPr>
              <p:spPr bwMode="auto">
                <a:xfrm>
                  <a:off x="2100"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 name="Rectangle 218"/>
                <p:cNvSpPr>
                  <a:spLocks noChangeArrowheads="1"/>
                </p:cNvSpPr>
                <p:nvPr/>
              </p:nvSpPr>
              <p:spPr bwMode="auto">
                <a:xfrm>
                  <a:off x="2172"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0" name="Rectangle 219"/>
                <p:cNvSpPr>
                  <a:spLocks noChangeArrowheads="1"/>
                </p:cNvSpPr>
                <p:nvPr/>
              </p:nvSpPr>
              <p:spPr bwMode="auto">
                <a:xfrm>
                  <a:off x="2243"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1" name="Rectangle 220"/>
                <p:cNvSpPr>
                  <a:spLocks noChangeArrowheads="1"/>
                </p:cNvSpPr>
                <p:nvPr/>
              </p:nvSpPr>
              <p:spPr bwMode="auto">
                <a:xfrm>
                  <a:off x="2315"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2" name="Rectangle 221"/>
                <p:cNvSpPr>
                  <a:spLocks noChangeArrowheads="1"/>
                </p:cNvSpPr>
                <p:nvPr/>
              </p:nvSpPr>
              <p:spPr bwMode="auto">
                <a:xfrm>
                  <a:off x="2387"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3" name="Rectangle 222"/>
                <p:cNvSpPr>
                  <a:spLocks noChangeArrowheads="1"/>
                </p:cNvSpPr>
                <p:nvPr/>
              </p:nvSpPr>
              <p:spPr bwMode="auto">
                <a:xfrm>
                  <a:off x="2458"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4" name="Rectangle 223"/>
                <p:cNvSpPr>
                  <a:spLocks noChangeArrowheads="1"/>
                </p:cNvSpPr>
                <p:nvPr/>
              </p:nvSpPr>
              <p:spPr bwMode="auto">
                <a:xfrm>
                  <a:off x="2530"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5" name="Rectangle 224"/>
                <p:cNvSpPr>
                  <a:spLocks noChangeArrowheads="1"/>
                </p:cNvSpPr>
                <p:nvPr/>
              </p:nvSpPr>
              <p:spPr bwMode="auto">
                <a:xfrm>
                  <a:off x="2601"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 name="Rectangle 225"/>
                <p:cNvSpPr>
                  <a:spLocks noChangeArrowheads="1"/>
                </p:cNvSpPr>
                <p:nvPr/>
              </p:nvSpPr>
              <p:spPr bwMode="auto">
                <a:xfrm>
                  <a:off x="2673" y="1756"/>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7" name="Rectangle 226"/>
                <p:cNvSpPr>
                  <a:spLocks noChangeArrowheads="1"/>
                </p:cNvSpPr>
                <p:nvPr/>
              </p:nvSpPr>
              <p:spPr bwMode="auto">
                <a:xfrm>
                  <a:off x="2745"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8" name="Rectangle 227"/>
                <p:cNvSpPr>
                  <a:spLocks noChangeArrowheads="1"/>
                </p:cNvSpPr>
                <p:nvPr/>
              </p:nvSpPr>
              <p:spPr bwMode="auto">
                <a:xfrm>
                  <a:off x="1671"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 name="Rectangle 228"/>
                <p:cNvSpPr>
                  <a:spLocks noChangeArrowheads="1"/>
                </p:cNvSpPr>
                <p:nvPr/>
              </p:nvSpPr>
              <p:spPr bwMode="auto">
                <a:xfrm>
                  <a:off x="1742"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 name="Rectangle 229"/>
                <p:cNvSpPr>
                  <a:spLocks noChangeArrowheads="1"/>
                </p:cNvSpPr>
                <p:nvPr/>
              </p:nvSpPr>
              <p:spPr bwMode="auto">
                <a:xfrm>
                  <a:off x="1814"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1" name="Rectangle 230"/>
                <p:cNvSpPr>
                  <a:spLocks noChangeArrowheads="1"/>
                </p:cNvSpPr>
                <p:nvPr/>
              </p:nvSpPr>
              <p:spPr bwMode="auto">
                <a:xfrm>
                  <a:off x="1885"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8" name="Group 231"/>
              <p:cNvGrpSpPr>
                <a:grpSpLocks/>
              </p:cNvGrpSpPr>
              <p:nvPr/>
            </p:nvGrpSpPr>
            <p:grpSpPr bwMode="auto">
              <a:xfrm>
                <a:off x="1479" y="1535"/>
                <a:ext cx="1122" cy="48"/>
                <a:chOff x="1671" y="1823"/>
                <a:chExt cx="1122" cy="48"/>
              </a:xfrm>
            </p:grpSpPr>
            <p:sp>
              <p:nvSpPr>
                <p:cNvPr id="370" name="Rectangle 232"/>
                <p:cNvSpPr>
                  <a:spLocks noChangeArrowheads="1"/>
                </p:cNvSpPr>
                <p:nvPr/>
              </p:nvSpPr>
              <p:spPr bwMode="auto">
                <a:xfrm>
                  <a:off x="1957"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1" name="Rectangle 233"/>
                <p:cNvSpPr>
                  <a:spLocks noChangeArrowheads="1"/>
                </p:cNvSpPr>
                <p:nvPr/>
              </p:nvSpPr>
              <p:spPr bwMode="auto">
                <a:xfrm>
                  <a:off x="2029" y="1823"/>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2" name="Rectangle 234"/>
                <p:cNvSpPr>
                  <a:spLocks noChangeArrowheads="1"/>
                </p:cNvSpPr>
                <p:nvPr/>
              </p:nvSpPr>
              <p:spPr bwMode="auto">
                <a:xfrm>
                  <a:off x="2100"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3" name="Rectangle 235"/>
                <p:cNvSpPr>
                  <a:spLocks noChangeArrowheads="1"/>
                </p:cNvSpPr>
                <p:nvPr/>
              </p:nvSpPr>
              <p:spPr bwMode="auto">
                <a:xfrm>
                  <a:off x="2172"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4" name="Rectangle 236"/>
                <p:cNvSpPr>
                  <a:spLocks noChangeArrowheads="1"/>
                </p:cNvSpPr>
                <p:nvPr/>
              </p:nvSpPr>
              <p:spPr bwMode="auto">
                <a:xfrm>
                  <a:off x="2243"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 name="Rectangle 237"/>
                <p:cNvSpPr>
                  <a:spLocks noChangeArrowheads="1"/>
                </p:cNvSpPr>
                <p:nvPr/>
              </p:nvSpPr>
              <p:spPr bwMode="auto">
                <a:xfrm>
                  <a:off x="2315"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 name="Rectangle 238"/>
                <p:cNvSpPr>
                  <a:spLocks noChangeArrowheads="1"/>
                </p:cNvSpPr>
                <p:nvPr/>
              </p:nvSpPr>
              <p:spPr bwMode="auto">
                <a:xfrm>
                  <a:off x="2387"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 name="Rectangle 239"/>
                <p:cNvSpPr>
                  <a:spLocks noChangeArrowheads="1"/>
                </p:cNvSpPr>
                <p:nvPr/>
              </p:nvSpPr>
              <p:spPr bwMode="auto">
                <a:xfrm>
                  <a:off x="2458"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 name="Rectangle 240"/>
                <p:cNvSpPr>
                  <a:spLocks noChangeArrowheads="1"/>
                </p:cNvSpPr>
                <p:nvPr/>
              </p:nvSpPr>
              <p:spPr bwMode="auto">
                <a:xfrm>
                  <a:off x="2530"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 name="Rectangle 241"/>
                <p:cNvSpPr>
                  <a:spLocks noChangeArrowheads="1"/>
                </p:cNvSpPr>
                <p:nvPr/>
              </p:nvSpPr>
              <p:spPr bwMode="auto">
                <a:xfrm>
                  <a:off x="2601"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0" name="Rectangle 242"/>
                <p:cNvSpPr>
                  <a:spLocks noChangeArrowheads="1"/>
                </p:cNvSpPr>
                <p:nvPr/>
              </p:nvSpPr>
              <p:spPr bwMode="auto">
                <a:xfrm>
                  <a:off x="2673"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1" name="Rectangle 243"/>
                <p:cNvSpPr>
                  <a:spLocks noChangeArrowheads="1"/>
                </p:cNvSpPr>
                <p:nvPr/>
              </p:nvSpPr>
              <p:spPr bwMode="auto">
                <a:xfrm>
                  <a:off x="2745"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2" name="Rectangle 244"/>
                <p:cNvSpPr>
                  <a:spLocks noChangeArrowheads="1"/>
                </p:cNvSpPr>
                <p:nvPr/>
              </p:nvSpPr>
              <p:spPr bwMode="auto">
                <a:xfrm>
                  <a:off x="1671"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3" name="Rectangle 245"/>
                <p:cNvSpPr>
                  <a:spLocks noChangeArrowheads="1"/>
                </p:cNvSpPr>
                <p:nvPr/>
              </p:nvSpPr>
              <p:spPr bwMode="auto">
                <a:xfrm>
                  <a:off x="1742"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4" name="Rectangle 246"/>
                <p:cNvSpPr>
                  <a:spLocks noChangeArrowheads="1"/>
                </p:cNvSpPr>
                <p:nvPr/>
              </p:nvSpPr>
              <p:spPr bwMode="auto">
                <a:xfrm>
                  <a:off x="1814"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5" name="Rectangle 247"/>
                <p:cNvSpPr>
                  <a:spLocks noChangeArrowheads="1"/>
                </p:cNvSpPr>
                <p:nvPr/>
              </p:nvSpPr>
              <p:spPr bwMode="auto">
                <a:xfrm>
                  <a:off x="1885"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9" name="Group 248"/>
              <p:cNvGrpSpPr>
                <a:grpSpLocks/>
              </p:cNvGrpSpPr>
              <p:nvPr/>
            </p:nvGrpSpPr>
            <p:grpSpPr bwMode="auto">
              <a:xfrm>
                <a:off x="1479" y="1602"/>
                <a:ext cx="1122" cy="48"/>
                <a:chOff x="1671" y="1890"/>
                <a:chExt cx="1122" cy="48"/>
              </a:xfrm>
            </p:grpSpPr>
            <p:sp>
              <p:nvSpPr>
                <p:cNvPr id="354" name="Rectangle 249"/>
                <p:cNvSpPr>
                  <a:spLocks noChangeArrowheads="1"/>
                </p:cNvSpPr>
                <p:nvPr/>
              </p:nvSpPr>
              <p:spPr bwMode="auto">
                <a:xfrm>
                  <a:off x="1957"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5" name="Rectangle 250"/>
                <p:cNvSpPr>
                  <a:spLocks noChangeArrowheads="1"/>
                </p:cNvSpPr>
                <p:nvPr/>
              </p:nvSpPr>
              <p:spPr bwMode="auto">
                <a:xfrm>
                  <a:off x="2029"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6" name="Rectangle 251"/>
                <p:cNvSpPr>
                  <a:spLocks noChangeArrowheads="1"/>
                </p:cNvSpPr>
                <p:nvPr/>
              </p:nvSpPr>
              <p:spPr bwMode="auto">
                <a:xfrm>
                  <a:off x="2100"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7" name="Rectangle 252"/>
                <p:cNvSpPr>
                  <a:spLocks noChangeArrowheads="1"/>
                </p:cNvSpPr>
                <p:nvPr/>
              </p:nvSpPr>
              <p:spPr bwMode="auto">
                <a:xfrm>
                  <a:off x="2172" y="1890"/>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 name="Rectangle 253"/>
                <p:cNvSpPr>
                  <a:spLocks noChangeArrowheads="1"/>
                </p:cNvSpPr>
                <p:nvPr/>
              </p:nvSpPr>
              <p:spPr bwMode="auto">
                <a:xfrm>
                  <a:off x="2243"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9" name="Rectangle 254"/>
                <p:cNvSpPr>
                  <a:spLocks noChangeArrowheads="1"/>
                </p:cNvSpPr>
                <p:nvPr/>
              </p:nvSpPr>
              <p:spPr bwMode="auto">
                <a:xfrm>
                  <a:off x="2315"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0" name="Rectangle 255"/>
                <p:cNvSpPr>
                  <a:spLocks noChangeArrowheads="1"/>
                </p:cNvSpPr>
                <p:nvPr/>
              </p:nvSpPr>
              <p:spPr bwMode="auto">
                <a:xfrm>
                  <a:off x="2387"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1" name="Rectangle 256"/>
                <p:cNvSpPr>
                  <a:spLocks noChangeArrowheads="1"/>
                </p:cNvSpPr>
                <p:nvPr/>
              </p:nvSpPr>
              <p:spPr bwMode="auto">
                <a:xfrm>
                  <a:off x="2458" y="1890"/>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2" name="Rectangle 257"/>
                <p:cNvSpPr>
                  <a:spLocks noChangeArrowheads="1"/>
                </p:cNvSpPr>
                <p:nvPr/>
              </p:nvSpPr>
              <p:spPr bwMode="auto">
                <a:xfrm>
                  <a:off x="2530"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3" name="Rectangle 258"/>
                <p:cNvSpPr>
                  <a:spLocks noChangeArrowheads="1"/>
                </p:cNvSpPr>
                <p:nvPr/>
              </p:nvSpPr>
              <p:spPr bwMode="auto">
                <a:xfrm>
                  <a:off x="2601"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4" name="Rectangle 259"/>
                <p:cNvSpPr>
                  <a:spLocks noChangeArrowheads="1"/>
                </p:cNvSpPr>
                <p:nvPr/>
              </p:nvSpPr>
              <p:spPr bwMode="auto">
                <a:xfrm>
                  <a:off x="2673"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5" name="Rectangle 260"/>
                <p:cNvSpPr>
                  <a:spLocks noChangeArrowheads="1"/>
                </p:cNvSpPr>
                <p:nvPr/>
              </p:nvSpPr>
              <p:spPr bwMode="auto">
                <a:xfrm>
                  <a:off x="2745"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6" name="Rectangle 261"/>
                <p:cNvSpPr>
                  <a:spLocks noChangeArrowheads="1"/>
                </p:cNvSpPr>
                <p:nvPr/>
              </p:nvSpPr>
              <p:spPr bwMode="auto">
                <a:xfrm>
                  <a:off x="1671"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7" name="Rectangle 262"/>
                <p:cNvSpPr>
                  <a:spLocks noChangeArrowheads="1"/>
                </p:cNvSpPr>
                <p:nvPr/>
              </p:nvSpPr>
              <p:spPr bwMode="auto">
                <a:xfrm>
                  <a:off x="1742" y="1890"/>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 name="Rectangle 263"/>
                <p:cNvSpPr>
                  <a:spLocks noChangeArrowheads="1"/>
                </p:cNvSpPr>
                <p:nvPr/>
              </p:nvSpPr>
              <p:spPr bwMode="auto">
                <a:xfrm>
                  <a:off x="1814"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9" name="Rectangle 264"/>
                <p:cNvSpPr>
                  <a:spLocks noChangeArrowheads="1"/>
                </p:cNvSpPr>
                <p:nvPr/>
              </p:nvSpPr>
              <p:spPr bwMode="auto">
                <a:xfrm>
                  <a:off x="1885"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0" name="Group 265"/>
              <p:cNvGrpSpPr>
                <a:grpSpLocks/>
              </p:cNvGrpSpPr>
              <p:nvPr/>
            </p:nvGrpSpPr>
            <p:grpSpPr bwMode="auto">
              <a:xfrm>
                <a:off x="1479" y="1670"/>
                <a:ext cx="1122" cy="48"/>
                <a:chOff x="1671" y="1958"/>
                <a:chExt cx="1122" cy="48"/>
              </a:xfrm>
            </p:grpSpPr>
            <p:sp>
              <p:nvSpPr>
                <p:cNvPr id="338" name="Rectangle 266"/>
                <p:cNvSpPr>
                  <a:spLocks noChangeArrowheads="1"/>
                </p:cNvSpPr>
                <p:nvPr/>
              </p:nvSpPr>
              <p:spPr bwMode="auto">
                <a:xfrm>
                  <a:off x="1957"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9" name="Rectangle 267"/>
                <p:cNvSpPr>
                  <a:spLocks noChangeArrowheads="1"/>
                </p:cNvSpPr>
                <p:nvPr/>
              </p:nvSpPr>
              <p:spPr bwMode="auto">
                <a:xfrm>
                  <a:off x="2029"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0" name="Rectangle 268"/>
                <p:cNvSpPr>
                  <a:spLocks noChangeArrowheads="1"/>
                </p:cNvSpPr>
                <p:nvPr/>
              </p:nvSpPr>
              <p:spPr bwMode="auto">
                <a:xfrm>
                  <a:off x="2100"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1" name="Rectangle 269"/>
                <p:cNvSpPr>
                  <a:spLocks noChangeArrowheads="1"/>
                </p:cNvSpPr>
                <p:nvPr/>
              </p:nvSpPr>
              <p:spPr bwMode="auto">
                <a:xfrm>
                  <a:off x="2172"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2" name="Rectangle 270"/>
                <p:cNvSpPr>
                  <a:spLocks noChangeArrowheads="1"/>
                </p:cNvSpPr>
                <p:nvPr/>
              </p:nvSpPr>
              <p:spPr bwMode="auto">
                <a:xfrm>
                  <a:off x="2243"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 name="Rectangle 271"/>
                <p:cNvSpPr>
                  <a:spLocks noChangeArrowheads="1"/>
                </p:cNvSpPr>
                <p:nvPr/>
              </p:nvSpPr>
              <p:spPr bwMode="auto">
                <a:xfrm>
                  <a:off x="2315" y="1958"/>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4" name="Rectangle 272"/>
                <p:cNvSpPr>
                  <a:spLocks noChangeArrowheads="1"/>
                </p:cNvSpPr>
                <p:nvPr/>
              </p:nvSpPr>
              <p:spPr bwMode="auto">
                <a:xfrm>
                  <a:off x="2387"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5" name="Rectangle 273"/>
                <p:cNvSpPr>
                  <a:spLocks noChangeArrowheads="1"/>
                </p:cNvSpPr>
                <p:nvPr/>
              </p:nvSpPr>
              <p:spPr bwMode="auto">
                <a:xfrm>
                  <a:off x="2458"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 name="Rectangle 274"/>
                <p:cNvSpPr>
                  <a:spLocks noChangeArrowheads="1"/>
                </p:cNvSpPr>
                <p:nvPr/>
              </p:nvSpPr>
              <p:spPr bwMode="auto">
                <a:xfrm>
                  <a:off x="2530"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7" name="Rectangle 275"/>
                <p:cNvSpPr>
                  <a:spLocks noChangeArrowheads="1"/>
                </p:cNvSpPr>
                <p:nvPr/>
              </p:nvSpPr>
              <p:spPr bwMode="auto">
                <a:xfrm>
                  <a:off x="2601"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 name="Rectangle 276"/>
                <p:cNvSpPr>
                  <a:spLocks noChangeArrowheads="1"/>
                </p:cNvSpPr>
                <p:nvPr/>
              </p:nvSpPr>
              <p:spPr bwMode="auto">
                <a:xfrm>
                  <a:off x="2673" y="1958"/>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9" name="Rectangle 277"/>
                <p:cNvSpPr>
                  <a:spLocks noChangeArrowheads="1"/>
                </p:cNvSpPr>
                <p:nvPr/>
              </p:nvSpPr>
              <p:spPr bwMode="auto">
                <a:xfrm>
                  <a:off x="2745"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0" name="Rectangle 278"/>
                <p:cNvSpPr>
                  <a:spLocks noChangeArrowheads="1"/>
                </p:cNvSpPr>
                <p:nvPr/>
              </p:nvSpPr>
              <p:spPr bwMode="auto">
                <a:xfrm>
                  <a:off x="1671"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1" name="Rectangle 279"/>
                <p:cNvSpPr>
                  <a:spLocks noChangeArrowheads="1"/>
                </p:cNvSpPr>
                <p:nvPr/>
              </p:nvSpPr>
              <p:spPr bwMode="auto">
                <a:xfrm>
                  <a:off x="1742"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2" name="Rectangle 280"/>
                <p:cNvSpPr>
                  <a:spLocks noChangeArrowheads="1"/>
                </p:cNvSpPr>
                <p:nvPr/>
              </p:nvSpPr>
              <p:spPr bwMode="auto">
                <a:xfrm>
                  <a:off x="1814" y="1958"/>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3" name="Rectangle 281"/>
                <p:cNvSpPr>
                  <a:spLocks noChangeArrowheads="1"/>
                </p:cNvSpPr>
                <p:nvPr/>
              </p:nvSpPr>
              <p:spPr bwMode="auto">
                <a:xfrm>
                  <a:off x="1885"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1" name="Group 282"/>
              <p:cNvGrpSpPr>
                <a:grpSpLocks/>
              </p:cNvGrpSpPr>
              <p:nvPr/>
            </p:nvGrpSpPr>
            <p:grpSpPr bwMode="auto">
              <a:xfrm>
                <a:off x="1479" y="1741"/>
                <a:ext cx="1122" cy="57"/>
                <a:chOff x="1671" y="2029"/>
                <a:chExt cx="1122" cy="57"/>
              </a:xfrm>
            </p:grpSpPr>
            <p:sp>
              <p:nvSpPr>
                <p:cNvPr id="322" name="Rectangle 283"/>
                <p:cNvSpPr>
                  <a:spLocks noChangeArrowheads="1"/>
                </p:cNvSpPr>
                <p:nvPr/>
              </p:nvSpPr>
              <p:spPr bwMode="auto">
                <a:xfrm flipH="1">
                  <a:off x="1957" y="2029"/>
                  <a:ext cx="48" cy="57"/>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 name="Rectangle 284"/>
                <p:cNvSpPr>
                  <a:spLocks noChangeArrowheads="1"/>
                </p:cNvSpPr>
                <p:nvPr/>
              </p:nvSpPr>
              <p:spPr bwMode="auto">
                <a:xfrm flipH="1">
                  <a:off x="2029"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 name="Rectangle 285"/>
                <p:cNvSpPr>
                  <a:spLocks noChangeArrowheads="1"/>
                </p:cNvSpPr>
                <p:nvPr/>
              </p:nvSpPr>
              <p:spPr bwMode="auto">
                <a:xfrm flipH="1">
                  <a:off x="2100"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 name="Rectangle 286"/>
                <p:cNvSpPr>
                  <a:spLocks noChangeArrowheads="1"/>
                </p:cNvSpPr>
                <p:nvPr/>
              </p:nvSpPr>
              <p:spPr bwMode="auto">
                <a:xfrm flipH="1">
                  <a:off x="2172"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 name="Rectangle 287"/>
                <p:cNvSpPr>
                  <a:spLocks noChangeArrowheads="1"/>
                </p:cNvSpPr>
                <p:nvPr/>
              </p:nvSpPr>
              <p:spPr bwMode="auto">
                <a:xfrm flipH="1">
                  <a:off x="2243" y="2029"/>
                  <a:ext cx="48" cy="57"/>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 name="Rectangle 288"/>
                <p:cNvSpPr>
                  <a:spLocks noChangeArrowheads="1"/>
                </p:cNvSpPr>
                <p:nvPr/>
              </p:nvSpPr>
              <p:spPr bwMode="auto">
                <a:xfrm flipH="1">
                  <a:off x="2315"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 name="Rectangle 289"/>
                <p:cNvSpPr>
                  <a:spLocks noChangeArrowheads="1"/>
                </p:cNvSpPr>
                <p:nvPr/>
              </p:nvSpPr>
              <p:spPr bwMode="auto">
                <a:xfrm flipH="1">
                  <a:off x="2387" y="2029"/>
                  <a:ext cx="48" cy="57"/>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 name="Rectangle 290"/>
                <p:cNvSpPr>
                  <a:spLocks noChangeArrowheads="1"/>
                </p:cNvSpPr>
                <p:nvPr/>
              </p:nvSpPr>
              <p:spPr bwMode="auto">
                <a:xfrm flipH="1">
                  <a:off x="2458"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 name="Rectangle 291"/>
                <p:cNvSpPr>
                  <a:spLocks noChangeArrowheads="1"/>
                </p:cNvSpPr>
                <p:nvPr/>
              </p:nvSpPr>
              <p:spPr bwMode="auto">
                <a:xfrm flipH="1">
                  <a:off x="2530"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 name="Rectangle 292"/>
                <p:cNvSpPr>
                  <a:spLocks noChangeArrowheads="1"/>
                </p:cNvSpPr>
                <p:nvPr/>
              </p:nvSpPr>
              <p:spPr bwMode="auto">
                <a:xfrm flipH="1">
                  <a:off x="2601" y="2029"/>
                  <a:ext cx="48" cy="57"/>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2" name="Rectangle 293"/>
                <p:cNvSpPr>
                  <a:spLocks noChangeArrowheads="1"/>
                </p:cNvSpPr>
                <p:nvPr/>
              </p:nvSpPr>
              <p:spPr bwMode="auto">
                <a:xfrm flipH="1">
                  <a:off x="2673"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3" name="Rectangle 294"/>
                <p:cNvSpPr>
                  <a:spLocks noChangeArrowheads="1"/>
                </p:cNvSpPr>
                <p:nvPr/>
              </p:nvSpPr>
              <p:spPr bwMode="auto">
                <a:xfrm flipH="1">
                  <a:off x="2745" y="2029"/>
                  <a:ext cx="48" cy="57"/>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4" name="Rectangle 295"/>
                <p:cNvSpPr>
                  <a:spLocks noChangeArrowheads="1"/>
                </p:cNvSpPr>
                <p:nvPr/>
              </p:nvSpPr>
              <p:spPr bwMode="auto">
                <a:xfrm flipH="1">
                  <a:off x="1671"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5" name="Rectangle 296"/>
                <p:cNvSpPr>
                  <a:spLocks noChangeArrowheads="1"/>
                </p:cNvSpPr>
                <p:nvPr/>
              </p:nvSpPr>
              <p:spPr bwMode="auto">
                <a:xfrm flipH="1">
                  <a:off x="1742"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6" name="Rectangle 297"/>
                <p:cNvSpPr>
                  <a:spLocks noChangeArrowheads="1"/>
                </p:cNvSpPr>
                <p:nvPr/>
              </p:nvSpPr>
              <p:spPr bwMode="auto">
                <a:xfrm flipH="1">
                  <a:off x="1814"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 name="Rectangle 298"/>
                <p:cNvSpPr>
                  <a:spLocks noChangeArrowheads="1"/>
                </p:cNvSpPr>
                <p:nvPr/>
              </p:nvSpPr>
              <p:spPr bwMode="auto">
                <a:xfrm flipH="1">
                  <a:off x="1885"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sp>
        <p:nvSpPr>
          <p:cNvPr id="454" name="Donut 453"/>
          <p:cNvSpPr/>
          <p:nvPr/>
        </p:nvSpPr>
        <p:spPr bwMode="auto">
          <a:xfrm>
            <a:off x="4398451" y="985346"/>
            <a:ext cx="2965392" cy="2228298"/>
          </a:xfrm>
          <a:prstGeom prst="donut">
            <a:avLst>
              <a:gd name="adj" fmla="val 6780"/>
            </a:avLst>
          </a:prstGeom>
          <a:solidFill>
            <a:schemeClr val="accent2">
              <a:lumMod val="60000"/>
              <a:lumOff val="4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
        <p:nvSpPr>
          <p:cNvPr id="455" name="Rectangle 454"/>
          <p:cNvSpPr/>
          <p:nvPr/>
        </p:nvSpPr>
        <p:spPr>
          <a:xfrm>
            <a:off x="4499383" y="4773785"/>
            <a:ext cx="3769739" cy="686636"/>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6" name="TextBox 455"/>
          <p:cNvSpPr txBox="1"/>
          <p:nvPr/>
        </p:nvSpPr>
        <p:spPr>
          <a:xfrm>
            <a:off x="5798007" y="4835159"/>
            <a:ext cx="1194935" cy="553998"/>
          </a:xfrm>
          <a:prstGeom prst="rect">
            <a:avLst/>
          </a:prstGeom>
          <a:noFill/>
        </p:spPr>
        <p:txBody>
          <a:bodyPr wrap="square" rtlCol="0">
            <a:spAutoFit/>
          </a:bodyPr>
          <a:lstStyle/>
          <a:p>
            <a:pPr algn="ctr"/>
            <a:r>
              <a:rPr lang="en-US" sz="3000" dirty="0" smtClean="0">
                <a:solidFill>
                  <a:srgbClr val="000000"/>
                </a:solidFill>
              </a:rPr>
              <a:t>LLC</a:t>
            </a:r>
            <a:endParaRPr lang="en-US" sz="3000" dirty="0">
              <a:solidFill>
                <a:srgbClr val="000000"/>
              </a:solidFill>
            </a:endParaRPr>
          </a:p>
        </p:txBody>
      </p:sp>
      <p:sp>
        <p:nvSpPr>
          <p:cNvPr id="458" name="Rectangle 457"/>
          <p:cNvSpPr/>
          <p:nvPr/>
        </p:nvSpPr>
        <p:spPr>
          <a:xfrm>
            <a:off x="5066570" y="5134278"/>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9" name="TextBox 458"/>
          <p:cNvSpPr txBox="1"/>
          <p:nvPr/>
        </p:nvSpPr>
        <p:spPr>
          <a:xfrm>
            <a:off x="4953000" y="5017999"/>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460" name="Rectangle 459"/>
          <p:cNvSpPr/>
          <p:nvPr/>
        </p:nvSpPr>
        <p:spPr>
          <a:xfrm>
            <a:off x="4551610" y="5297675"/>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1" name="TextBox 460"/>
          <p:cNvSpPr txBox="1"/>
          <p:nvPr/>
        </p:nvSpPr>
        <p:spPr>
          <a:xfrm>
            <a:off x="4438040" y="5181396"/>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462" name="Rectangle 461"/>
          <p:cNvSpPr/>
          <p:nvPr/>
        </p:nvSpPr>
        <p:spPr>
          <a:xfrm>
            <a:off x="4665180" y="4912003"/>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3" name="TextBox 462"/>
          <p:cNvSpPr txBox="1"/>
          <p:nvPr/>
        </p:nvSpPr>
        <p:spPr>
          <a:xfrm>
            <a:off x="4551610" y="4795724"/>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464" name="Rectangle 463"/>
          <p:cNvSpPr/>
          <p:nvPr/>
        </p:nvSpPr>
        <p:spPr>
          <a:xfrm>
            <a:off x="5511302" y="4890064"/>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5" name="TextBox 464"/>
          <p:cNvSpPr txBox="1"/>
          <p:nvPr/>
        </p:nvSpPr>
        <p:spPr>
          <a:xfrm>
            <a:off x="5397732" y="4773785"/>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466" name="Rectangle 465"/>
          <p:cNvSpPr/>
          <p:nvPr/>
        </p:nvSpPr>
        <p:spPr>
          <a:xfrm>
            <a:off x="6529310" y="5272164"/>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7" name="TextBox 466"/>
          <p:cNvSpPr txBox="1"/>
          <p:nvPr/>
        </p:nvSpPr>
        <p:spPr>
          <a:xfrm>
            <a:off x="6415740" y="5155885"/>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468" name="Rectangle 467"/>
          <p:cNvSpPr/>
          <p:nvPr/>
        </p:nvSpPr>
        <p:spPr>
          <a:xfrm>
            <a:off x="6856160" y="5024110"/>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9" name="TextBox 468"/>
          <p:cNvSpPr txBox="1"/>
          <p:nvPr/>
        </p:nvSpPr>
        <p:spPr>
          <a:xfrm>
            <a:off x="6742590" y="4907831"/>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470" name="Rectangle 469"/>
          <p:cNvSpPr/>
          <p:nvPr/>
        </p:nvSpPr>
        <p:spPr>
          <a:xfrm>
            <a:off x="7381571" y="5209119"/>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1" name="TextBox 470"/>
          <p:cNvSpPr txBox="1"/>
          <p:nvPr/>
        </p:nvSpPr>
        <p:spPr>
          <a:xfrm>
            <a:off x="7268001" y="5092840"/>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472" name="Rectangle 471"/>
          <p:cNvSpPr/>
          <p:nvPr/>
        </p:nvSpPr>
        <p:spPr>
          <a:xfrm>
            <a:off x="7401622" y="4838752"/>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3" name="TextBox 472"/>
          <p:cNvSpPr txBox="1"/>
          <p:nvPr/>
        </p:nvSpPr>
        <p:spPr>
          <a:xfrm>
            <a:off x="7288052" y="4722473"/>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457" name="Curved Left Arrow 456"/>
          <p:cNvSpPr/>
          <p:nvPr/>
        </p:nvSpPr>
        <p:spPr bwMode="auto">
          <a:xfrm>
            <a:off x="7114547" y="2447281"/>
            <a:ext cx="803272" cy="2754059"/>
          </a:xfrm>
          <a:prstGeom prst="curvedLeftArrow">
            <a:avLst/>
          </a:prstGeom>
          <a:solidFill>
            <a:schemeClr val="tx1"/>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11</a:t>
            </a:fld>
            <a:r>
              <a:rPr lang="nl-NL" smtClean="0">
                <a:latin typeface="Times New Roman" charset="0"/>
              </a:rPr>
              <a:t> </a:t>
            </a:r>
            <a:endParaRPr lang="nl-NL">
              <a:latin typeface="Times New Roman" charset="0"/>
            </a:endParaRPr>
          </a:p>
        </p:txBody>
      </p:sp>
      <p:sp>
        <p:nvSpPr>
          <p:cNvPr id="474" name="TextBox 473"/>
          <p:cNvSpPr txBox="1"/>
          <p:nvPr/>
        </p:nvSpPr>
        <p:spPr>
          <a:xfrm>
            <a:off x="5391977" y="4773785"/>
            <a:ext cx="1013950" cy="338554"/>
          </a:xfrm>
          <a:prstGeom prst="rect">
            <a:avLst/>
          </a:prstGeom>
          <a:noFill/>
        </p:spPr>
        <p:txBody>
          <a:bodyPr wrap="square" rtlCol="0">
            <a:spAutoFit/>
          </a:bodyPr>
          <a:lstStyle/>
          <a:p>
            <a:pPr algn="ctr"/>
            <a:r>
              <a:rPr lang="en-US" sz="1600" b="1" dirty="0" smtClean="0">
                <a:solidFill>
                  <a:srgbClr val="000000"/>
                </a:solidFill>
              </a:rPr>
              <a:t>0000000</a:t>
            </a:r>
            <a:endParaRPr lang="en-US" sz="1600" b="1" dirty="0">
              <a:solidFill>
                <a:srgbClr val="000000"/>
              </a:solidFill>
            </a:endParaRPr>
          </a:p>
        </p:txBody>
      </p:sp>
    </p:spTree>
    <p:extLst>
      <p:ext uri="{BB962C8B-B14F-4D97-AF65-F5344CB8AC3E}">
        <p14:creationId xmlns:p14="http://schemas.microsoft.com/office/powerpoint/2010/main" val="19434665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11"/>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9"/>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26"/>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43"/>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60"/>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77"/>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94"/>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11"/>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2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6"/>
                                        </p:tgtEl>
                                        <p:attrNameLst>
                                          <p:attrName>style.visibility</p:attrName>
                                        </p:attrNameLst>
                                      </p:cBhvr>
                                      <p:to>
                                        <p:strVal val="visible"/>
                                      </p:to>
                                    </p:set>
                                  </p:childTnLst>
                                </p:cTn>
                              </p:par>
                            </p:childTnLst>
                          </p:cTn>
                        </p:par>
                        <p:par>
                          <p:cTn id="37" fill="hold">
                            <p:stCondLst>
                              <p:cond delay="0"/>
                            </p:stCondLst>
                            <p:childTnLst>
                              <p:par>
                                <p:cTn id="38" presetID="22" presetClass="entr" presetSubtype="1" fill="hold" grpId="0" nodeType="afterEffect">
                                  <p:stCondLst>
                                    <p:cond delay="0"/>
                                  </p:stCondLst>
                                  <p:childTnLst>
                                    <p:set>
                                      <p:cBhvr>
                                        <p:cTn id="39" dur="1" fill="hold">
                                          <p:stCondLst>
                                            <p:cond delay="0"/>
                                          </p:stCondLst>
                                        </p:cTn>
                                        <p:tgtEl>
                                          <p:spTgt spid="457"/>
                                        </p:tgtEl>
                                        <p:attrNameLst>
                                          <p:attrName>style.visibility</p:attrName>
                                        </p:attrNameLst>
                                      </p:cBhvr>
                                      <p:to>
                                        <p:strVal val="visible"/>
                                      </p:to>
                                    </p:set>
                                    <p:animEffect transition="in" filter="wipe(up)">
                                      <p:cBhvr>
                                        <p:cTn id="40" dur="500"/>
                                        <p:tgtEl>
                                          <p:spTgt spid="457"/>
                                        </p:tgtEl>
                                      </p:cBhvr>
                                    </p:animEffect>
                                  </p:childTnLst>
                                </p:cTn>
                              </p:par>
                            </p:childTnLst>
                          </p:cTn>
                        </p:par>
                        <p:par>
                          <p:cTn id="41" fill="hold">
                            <p:stCondLst>
                              <p:cond delay="500"/>
                            </p:stCondLst>
                            <p:childTnLst>
                              <p:par>
                                <p:cTn id="42" presetID="9" presetClass="entr" presetSubtype="0" fill="hold" grpId="0" nodeType="afterEffect">
                                  <p:stCondLst>
                                    <p:cond delay="0"/>
                                  </p:stCondLst>
                                  <p:childTnLst>
                                    <p:set>
                                      <p:cBhvr>
                                        <p:cTn id="43" dur="1" fill="hold">
                                          <p:stCondLst>
                                            <p:cond delay="0"/>
                                          </p:stCondLst>
                                        </p:cTn>
                                        <p:tgtEl>
                                          <p:spTgt spid="458"/>
                                        </p:tgtEl>
                                        <p:attrNameLst>
                                          <p:attrName>style.visibility</p:attrName>
                                        </p:attrNameLst>
                                      </p:cBhvr>
                                      <p:to>
                                        <p:strVal val="visible"/>
                                      </p:to>
                                    </p:set>
                                    <p:animEffect transition="in" filter="dissolve">
                                      <p:cBhvr>
                                        <p:cTn id="44" dur="500"/>
                                        <p:tgtEl>
                                          <p:spTgt spid="458"/>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459"/>
                                        </p:tgtEl>
                                        <p:attrNameLst>
                                          <p:attrName>style.visibility</p:attrName>
                                        </p:attrNameLst>
                                      </p:cBhvr>
                                      <p:to>
                                        <p:strVal val="visible"/>
                                      </p:to>
                                    </p:set>
                                    <p:animEffect transition="in" filter="dissolve">
                                      <p:cBhvr>
                                        <p:cTn id="47" dur="500"/>
                                        <p:tgtEl>
                                          <p:spTgt spid="459"/>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460"/>
                                        </p:tgtEl>
                                        <p:attrNameLst>
                                          <p:attrName>style.visibility</p:attrName>
                                        </p:attrNameLst>
                                      </p:cBhvr>
                                      <p:to>
                                        <p:strVal val="visible"/>
                                      </p:to>
                                    </p:set>
                                    <p:animEffect transition="in" filter="dissolve">
                                      <p:cBhvr>
                                        <p:cTn id="50" dur="500"/>
                                        <p:tgtEl>
                                          <p:spTgt spid="460"/>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461"/>
                                        </p:tgtEl>
                                        <p:attrNameLst>
                                          <p:attrName>style.visibility</p:attrName>
                                        </p:attrNameLst>
                                      </p:cBhvr>
                                      <p:to>
                                        <p:strVal val="visible"/>
                                      </p:to>
                                    </p:set>
                                    <p:animEffect transition="in" filter="dissolve">
                                      <p:cBhvr>
                                        <p:cTn id="53" dur="500"/>
                                        <p:tgtEl>
                                          <p:spTgt spid="461"/>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462"/>
                                        </p:tgtEl>
                                        <p:attrNameLst>
                                          <p:attrName>style.visibility</p:attrName>
                                        </p:attrNameLst>
                                      </p:cBhvr>
                                      <p:to>
                                        <p:strVal val="visible"/>
                                      </p:to>
                                    </p:set>
                                    <p:animEffect transition="in" filter="dissolve">
                                      <p:cBhvr>
                                        <p:cTn id="56" dur="500"/>
                                        <p:tgtEl>
                                          <p:spTgt spid="462"/>
                                        </p:tgtEl>
                                      </p:cBhvr>
                                    </p:animEffect>
                                  </p:childTnLst>
                                </p:cTn>
                              </p:par>
                              <p:par>
                                <p:cTn id="57" presetID="9" presetClass="entr" presetSubtype="0" fill="hold" grpId="0" nodeType="withEffect">
                                  <p:stCondLst>
                                    <p:cond delay="0"/>
                                  </p:stCondLst>
                                  <p:childTnLst>
                                    <p:set>
                                      <p:cBhvr>
                                        <p:cTn id="58" dur="1" fill="hold">
                                          <p:stCondLst>
                                            <p:cond delay="0"/>
                                          </p:stCondLst>
                                        </p:cTn>
                                        <p:tgtEl>
                                          <p:spTgt spid="463"/>
                                        </p:tgtEl>
                                        <p:attrNameLst>
                                          <p:attrName>style.visibility</p:attrName>
                                        </p:attrNameLst>
                                      </p:cBhvr>
                                      <p:to>
                                        <p:strVal val="visible"/>
                                      </p:to>
                                    </p:set>
                                    <p:animEffect transition="in" filter="dissolve">
                                      <p:cBhvr>
                                        <p:cTn id="59" dur="500"/>
                                        <p:tgtEl>
                                          <p:spTgt spid="463"/>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464"/>
                                        </p:tgtEl>
                                        <p:attrNameLst>
                                          <p:attrName>style.visibility</p:attrName>
                                        </p:attrNameLst>
                                      </p:cBhvr>
                                      <p:to>
                                        <p:strVal val="visible"/>
                                      </p:to>
                                    </p:set>
                                    <p:animEffect transition="in" filter="dissolve">
                                      <p:cBhvr>
                                        <p:cTn id="62" dur="500"/>
                                        <p:tgtEl>
                                          <p:spTgt spid="464"/>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465"/>
                                        </p:tgtEl>
                                        <p:attrNameLst>
                                          <p:attrName>style.visibility</p:attrName>
                                        </p:attrNameLst>
                                      </p:cBhvr>
                                      <p:to>
                                        <p:strVal val="visible"/>
                                      </p:to>
                                    </p:set>
                                    <p:animEffect transition="in" filter="dissolve">
                                      <p:cBhvr>
                                        <p:cTn id="65" dur="500"/>
                                        <p:tgtEl>
                                          <p:spTgt spid="465"/>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466"/>
                                        </p:tgtEl>
                                        <p:attrNameLst>
                                          <p:attrName>style.visibility</p:attrName>
                                        </p:attrNameLst>
                                      </p:cBhvr>
                                      <p:to>
                                        <p:strVal val="visible"/>
                                      </p:to>
                                    </p:set>
                                    <p:animEffect transition="in" filter="dissolve">
                                      <p:cBhvr>
                                        <p:cTn id="68" dur="500"/>
                                        <p:tgtEl>
                                          <p:spTgt spid="466"/>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467"/>
                                        </p:tgtEl>
                                        <p:attrNameLst>
                                          <p:attrName>style.visibility</p:attrName>
                                        </p:attrNameLst>
                                      </p:cBhvr>
                                      <p:to>
                                        <p:strVal val="visible"/>
                                      </p:to>
                                    </p:set>
                                    <p:animEffect transition="in" filter="dissolve">
                                      <p:cBhvr>
                                        <p:cTn id="71" dur="500"/>
                                        <p:tgtEl>
                                          <p:spTgt spid="467"/>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468"/>
                                        </p:tgtEl>
                                        <p:attrNameLst>
                                          <p:attrName>style.visibility</p:attrName>
                                        </p:attrNameLst>
                                      </p:cBhvr>
                                      <p:to>
                                        <p:strVal val="visible"/>
                                      </p:to>
                                    </p:set>
                                    <p:animEffect transition="in" filter="dissolve">
                                      <p:cBhvr>
                                        <p:cTn id="74" dur="500"/>
                                        <p:tgtEl>
                                          <p:spTgt spid="468"/>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469"/>
                                        </p:tgtEl>
                                        <p:attrNameLst>
                                          <p:attrName>style.visibility</p:attrName>
                                        </p:attrNameLst>
                                      </p:cBhvr>
                                      <p:to>
                                        <p:strVal val="visible"/>
                                      </p:to>
                                    </p:set>
                                    <p:animEffect transition="in" filter="dissolve">
                                      <p:cBhvr>
                                        <p:cTn id="77" dur="500"/>
                                        <p:tgtEl>
                                          <p:spTgt spid="469"/>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470"/>
                                        </p:tgtEl>
                                        <p:attrNameLst>
                                          <p:attrName>style.visibility</p:attrName>
                                        </p:attrNameLst>
                                      </p:cBhvr>
                                      <p:to>
                                        <p:strVal val="visible"/>
                                      </p:to>
                                    </p:set>
                                    <p:animEffect transition="in" filter="dissolve">
                                      <p:cBhvr>
                                        <p:cTn id="80" dur="500"/>
                                        <p:tgtEl>
                                          <p:spTgt spid="470"/>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471"/>
                                        </p:tgtEl>
                                        <p:attrNameLst>
                                          <p:attrName>style.visibility</p:attrName>
                                        </p:attrNameLst>
                                      </p:cBhvr>
                                      <p:to>
                                        <p:strVal val="visible"/>
                                      </p:to>
                                    </p:set>
                                    <p:animEffect transition="in" filter="dissolve">
                                      <p:cBhvr>
                                        <p:cTn id="83" dur="500"/>
                                        <p:tgtEl>
                                          <p:spTgt spid="471"/>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472"/>
                                        </p:tgtEl>
                                        <p:attrNameLst>
                                          <p:attrName>style.visibility</p:attrName>
                                        </p:attrNameLst>
                                      </p:cBhvr>
                                      <p:to>
                                        <p:strVal val="visible"/>
                                      </p:to>
                                    </p:set>
                                    <p:animEffect transition="in" filter="dissolve">
                                      <p:cBhvr>
                                        <p:cTn id="86" dur="500"/>
                                        <p:tgtEl>
                                          <p:spTgt spid="472"/>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473"/>
                                        </p:tgtEl>
                                        <p:attrNameLst>
                                          <p:attrName>style.visibility</p:attrName>
                                        </p:attrNameLst>
                                      </p:cBhvr>
                                      <p:to>
                                        <p:strVal val="visible"/>
                                      </p:to>
                                    </p:set>
                                    <p:animEffect transition="in" filter="dissolve">
                                      <p:cBhvr>
                                        <p:cTn id="89" dur="500"/>
                                        <p:tgtEl>
                                          <p:spTgt spid="473"/>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xit" presetSubtype="0" fill="hold" grpId="1" nodeType="clickEffect">
                                  <p:stCondLst>
                                    <p:cond delay="0"/>
                                  </p:stCondLst>
                                  <p:childTnLst>
                                    <p:set>
                                      <p:cBhvr>
                                        <p:cTn id="93" dur="1" fill="hold">
                                          <p:stCondLst>
                                            <p:cond delay="0"/>
                                          </p:stCondLst>
                                        </p:cTn>
                                        <p:tgtEl>
                                          <p:spTgt spid="454"/>
                                        </p:tgtEl>
                                        <p:attrNameLst>
                                          <p:attrName>style.visibility</p:attrName>
                                        </p:attrNameLst>
                                      </p:cBhvr>
                                      <p:to>
                                        <p:strVal val="hidden"/>
                                      </p:to>
                                    </p:set>
                                  </p:childTnLst>
                                </p:cTn>
                              </p:par>
                              <p:par>
                                <p:cTn id="94" presetID="1" presetClass="exit" presetSubtype="0" fill="hold" grpId="1" nodeType="withEffect">
                                  <p:stCondLst>
                                    <p:cond delay="0"/>
                                  </p:stCondLst>
                                  <p:childTnLst>
                                    <p:set>
                                      <p:cBhvr>
                                        <p:cTn id="95" dur="1" fill="hold">
                                          <p:stCondLst>
                                            <p:cond delay="0"/>
                                          </p:stCondLst>
                                        </p:cTn>
                                        <p:tgtEl>
                                          <p:spTgt spid="457"/>
                                        </p:tgtEl>
                                        <p:attrNameLst>
                                          <p:attrName>style.visibility</p:attrName>
                                        </p:attrNameLst>
                                      </p:cBhvr>
                                      <p:to>
                                        <p:strVal val="hidden"/>
                                      </p:to>
                                    </p:set>
                                  </p:childTnLst>
                                </p:cTn>
                              </p:par>
                              <p:par>
                                <p:cTn id="96" presetID="22" presetClass="entr" presetSubtype="8" fill="hold" nodeType="withEffect">
                                  <p:stCondLst>
                                    <p:cond delay="0"/>
                                  </p:stCondLst>
                                  <p:childTnLst>
                                    <p:set>
                                      <p:cBhvr>
                                        <p:cTn id="97" dur="1" fill="hold">
                                          <p:stCondLst>
                                            <p:cond delay="0"/>
                                          </p:stCondLst>
                                        </p:cTn>
                                        <p:tgtEl>
                                          <p:spTgt spid="9"/>
                                        </p:tgtEl>
                                        <p:attrNameLst>
                                          <p:attrName>style.visibility</p:attrName>
                                        </p:attrNameLst>
                                      </p:cBhvr>
                                      <p:to>
                                        <p:strVal val="visible"/>
                                      </p:to>
                                    </p:set>
                                    <p:animEffect transition="in" filter="wipe(left)">
                                      <p:cBhvr>
                                        <p:cTn id="98" dur="1000"/>
                                        <p:tgtEl>
                                          <p:spTgt spid="9"/>
                                        </p:tgtEl>
                                      </p:cBhvr>
                                    </p:animEffect>
                                  </p:childTnLst>
                                </p:cTn>
                              </p:par>
                            </p:childTnLst>
                          </p:cTn>
                        </p:par>
                        <p:par>
                          <p:cTn id="99" fill="hold">
                            <p:stCondLst>
                              <p:cond delay="1000"/>
                            </p:stCondLst>
                            <p:childTnLst>
                              <p:par>
                                <p:cTn id="100" presetID="1" presetClass="exit" presetSubtype="0" fill="hold" grpId="1" nodeType="afterEffect">
                                  <p:stCondLst>
                                    <p:cond delay="0"/>
                                  </p:stCondLst>
                                  <p:childTnLst>
                                    <p:set>
                                      <p:cBhvr>
                                        <p:cTn id="101" dur="1" fill="hold">
                                          <p:stCondLst>
                                            <p:cond delay="0"/>
                                          </p:stCondLst>
                                        </p:cTn>
                                        <p:tgtEl>
                                          <p:spTgt spid="465"/>
                                        </p:tgtEl>
                                        <p:attrNameLst>
                                          <p:attrName>style.visibility</p:attrName>
                                        </p:attrNameLst>
                                      </p:cBhvr>
                                      <p:to>
                                        <p:strVal val="hidden"/>
                                      </p:to>
                                    </p:set>
                                  </p:childTnLst>
                                </p:cTn>
                              </p:par>
                              <p:par>
                                <p:cTn id="102" presetID="9" presetClass="entr" presetSubtype="0" fill="hold" grpId="0" nodeType="withEffect">
                                  <p:stCondLst>
                                    <p:cond delay="0"/>
                                  </p:stCondLst>
                                  <p:childTnLst>
                                    <p:set>
                                      <p:cBhvr>
                                        <p:cTn id="103" dur="1" fill="hold">
                                          <p:stCondLst>
                                            <p:cond delay="0"/>
                                          </p:stCondLst>
                                        </p:cTn>
                                        <p:tgtEl>
                                          <p:spTgt spid="474"/>
                                        </p:tgtEl>
                                        <p:attrNameLst>
                                          <p:attrName>style.visibility</p:attrName>
                                        </p:attrNameLst>
                                      </p:cBhvr>
                                      <p:to>
                                        <p:strVal val="visible"/>
                                      </p:to>
                                    </p:set>
                                    <p:animEffect transition="in" filter="dissolve">
                                      <p:cBhvr>
                                        <p:cTn id="104" dur="500"/>
                                        <p:tgtEl>
                                          <p:spTgt spid="474"/>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nodeType="clickEffect">
                                  <p:stCondLst>
                                    <p:cond delay="0"/>
                                  </p:stCondLst>
                                  <p:childTnLst>
                                    <p:set>
                                      <p:cBhvr>
                                        <p:cTn id="108" dur="1" fill="hold">
                                          <p:stCondLst>
                                            <p:cond delay="0"/>
                                          </p:stCondLst>
                                        </p:cTn>
                                        <p:tgtEl>
                                          <p:spTgt spid="26"/>
                                        </p:tgtEl>
                                        <p:attrNameLst>
                                          <p:attrName>style.visibility</p:attrName>
                                        </p:attrNameLst>
                                      </p:cBhvr>
                                      <p:to>
                                        <p:strVal val="visible"/>
                                      </p:to>
                                    </p:set>
                                    <p:animEffect transition="in" filter="wipe(left)">
                                      <p:cBhvr>
                                        <p:cTn id="10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 grpId="0" animBg="1"/>
      <p:bldP spid="454" grpId="1" animBg="1"/>
      <p:bldP spid="455" grpId="0" animBg="1"/>
      <p:bldP spid="456" grpId="0"/>
      <p:bldP spid="458" grpId="0" animBg="1"/>
      <p:bldP spid="459" grpId="0"/>
      <p:bldP spid="460" grpId="0" animBg="1"/>
      <p:bldP spid="461" grpId="0"/>
      <p:bldP spid="462" grpId="0" animBg="1"/>
      <p:bldP spid="463" grpId="0"/>
      <p:bldP spid="464" grpId="0" animBg="1"/>
      <p:bldP spid="465" grpId="0"/>
      <p:bldP spid="465" grpId="1"/>
      <p:bldP spid="466" grpId="0" animBg="1"/>
      <p:bldP spid="467" grpId="0"/>
      <p:bldP spid="468" grpId="0" animBg="1"/>
      <p:bldP spid="469" grpId="0"/>
      <p:bldP spid="470" grpId="0" animBg="1"/>
      <p:bldP spid="471" grpId="0"/>
      <p:bldP spid="472" grpId="0" animBg="1"/>
      <p:bldP spid="473" grpId="0"/>
      <p:bldP spid="457" grpId="0" animBg="1"/>
      <p:bldP spid="457" grpId="1" animBg="1"/>
      <p:bldP spid="47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5895350" cy="492125"/>
          </a:xfrm>
        </p:spPr>
        <p:txBody>
          <a:bodyPr/>
          <a:lstStyle/>
          <a:p>
            <a:r>
              <a:rPr lang="en-US" dirty="0" smtClean="0"/>
              <a:t>Dead Lines Written in LLC (8MB)</a:t>
            </a:r>
            <a:endParaRPr lang="en-US" dirty="0"/>
          </a:p>
        </p:txBody>
      </p:sp>
      <p:pic>
        <p:nvPicPr>
          <p:cNvPr id="6" name="Picture 5"/>
          <p:cNvPicPr>
            <a:picLocks noChangeAspect="1"/>
          </p:cNvPicPr>
          <p:nvPr/>
        </p:nvPicPr>
        <p:blipFill>
          <a:blip r:embed="rId3"/>
          <a:stretch>
            <a:fillRect/>
          </a:stretch>
        </p:blipFill>
        <p:spPr>
          <a:xfrm>
            <a:off x="3429000" y="5467482"/>
            <a:ext cx="3270250" cy="558668"/>
          </a:xfrm>
          <a:prstGeom prst="rect">
            <a:avLst/>
          </a:prstGeom>
        </p:spPr>
      </p:pic>
      <p:pic>
        <p:nvPicPr>
          <p:cNvPr id="8" name="Content Placeholder 7" descr="countEvict-touch-dead.pdf"/>
          <p:cNvPicPr>
            <a:picLocks noGrp="1" noChangeAspect="1"/>
          </p:cNvPicPr>
          <p:nvPr>
            <p:ph idx="1"/>
          </p:nvPr>
        </p:nvPicPr>
        <p:blipFill rotWithShape="1">
          <a:blip r:embed="rId4">
            <a:extLst>
              <a:ext uri="{28A0092B-C50C-407E-A947-70E740481C1C}">
                <a14:useLocalDpi xmlns:a14="http://schemas.microsoft.com/office/drawing/2010/main" val="0"/>
              </a:ext>
            </a:extLst>
          </a:blip>
          <a:srcRect l="69" t="11473" r="777"/>
          <a:stretch/>
        </p:blipFill>
        <p:spPr>
          <a:xfrm>
            <a:off x="984250" y="984250"/>
            <a:ext cx="7501900" cy="5209547"/>
          </a:xfrm>
        </p:spPr>
      </p:pic>
      <p:sp>
        <p:nvSpPr>
          <p:cNvPr id="9" name="Slide Number Placeholder 8"/>
          <p:cNvSpPr>
            <a:spLocks noGrp="1"/>
          </p:cNvSpPr>
          <p:nvPr>
            <p:ph type="sldNum" sz="quarter" idx="11"/>
          </p:nvPr>
        </p:nvSpPr>
        <p:spPr/>
        <p:txBody>
          <a:bodyPr/>
          <a:lstStyle/>
          <a:p>
            <a:r>
              <a:rPr lang="nl-NL" smtClean="0"/>
              <a:t>p. </a:t>
            </a:r>
            <a:fld id="{7140F55F-91FA-1542-BC32-3C37D3DC9FD7}" type="slidenum">
              <a:rPr lang="nl-NL" smtClean="0"/>
              <a:pPr/>
              <a:t>12</a:t>
            </a:fld>
            <a:r>
              <a:rPr lang="nl-NL" smtClean="0">
                <a:latin typeface="Times New Roman" charset="0"/>
              </a:rPr>
              <a:t> </a:t>
            </a:r>
            <a:endParaRPr lang="nl-NL">
              <a:latin typeface="Times New Roman" charset="0"/>
            </a:endParaRPr>
          </a:p>
        </p:txBody>
      </p:sp>
    </p:spTree>
    <p:extLst>
      <p:ext uri="{BB962C8B-B14F-4D97-AF65-F5344CB8AC3E}">
        <p14:creationId xmlns:p14="http://schemas.microsoft.com/office/powerpoint/2010/main" val="26602628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5463200" cy="492125"/>
          </a:xfrm>
        </p:spPr>
        <p:txBody>
          <a:bodyPr/>
          <a:lstStyle/>
          <a:p>
            <a:r>
              <a:rPr lang="en-US" dirty="0" smtClean="0"/>
              <a:t>SW-HW Cooperative Scrubbing</a:t>
            </a:r>
            <a:endParaRPr lang="en-US" dirty="0"/>
          </a:p>
        </p:txBody>
      </p:sp>
      <p:sp>
        <p:nvSpPr>
          <p:cNvPr id="3" name="Content Placeholder 2"/>
          <p:cNvSpPr>
            <a:spLocks noGrp="1"/>
          </p:cNvSpPr>
          <p:nvPr>
            <p:ph idx="1"/>
          </p:nvPr>
        </p:nvSpPr>
        <p:spPr/>
        <p:txBody>
          <a:bodyPr/>
          <a:lstStyle/>
          <a:p>
            <a:r>
              <a:rPr lang="en-US" dirty="0" smtClean="0"/>
              <a:t>Software</a:t>
            </a:r>
          </a:p>
          <a:p>
            <a:pPr lvl="1"/>
            <a:r>
              <a:rPr lang="en-US" dirty="0" smtClean="0"/>
              <a:t>Identify cache line-aligned dead/zero region</a:t>
            </a:r>
          </a:p>
          <a:p>
            <a:pPr lvl="1"/>
            <a:r>
              <a:rPr lang="en-US" dirty="0" smtClean="0"/>
              <a:t>Generational Immix collector (stop-the-world)</a:t>
            </a:r>
          </a:p>
          <a:p>
            <a:pPr lvl="2"/>
            <a:r>
              <a:rPr lang="en-US" b="0" dirty="0" smtClean="0"/>
              <a:t>After nursery collection, call scrub instruction on each line in entire range</a:t>
            </a:r>
          </a:p>
          <a:p>
            <a:pPr lvl="2"/>
            <a:r>
              <a:rPr lang="en-US" b="0" dirty="0" smtClean="0"/>
              <a:t>Call zero instructions to zero region (32KB)</a:t>
            </a:r>
          </a:p>
          <a:p>
            <a:r>
              <a:rPr lang="en-US" dirty="0" smtClean="0"/>
              <a:t>Hardware</a:t>
            </a:r>
          </a:p>
          <a:p>
            <a:pPr lvl="2"/>
            <a:endParaRPr lang="en-US" dirty="0"/>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13</a:t>
            </a:fld>
            <a:r>
              <a:rPr lang="nl-NL" smtClean="0">
                <a:latin typeface="Times New Roman" charset="0"/>
              </a:rPr>
              <a:t> </a:t>
            </a:r>
            <a:endParaRPr lang="nl-NL">
              <a:latin typeface="Times New Roman" charset="0"/>
            </a:endParaRPr>
          </a:p>
        </p:txBody>
      </p:sp>
    </p:spTree>
    <p:extLst>
      <p:ext uri="{BB962C8B-B14F-4D97-AF65-F5344CB8AC3E}">
        <p14:creationId xmlns:p14="http://schemas.microsoft.com/office/powerpoint/2010/main" val="23711991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5463200" cy="492125"/>
          </a:xfrm>
        </p:spPr>
        <p:txBody>
          <a:bodyPr/>
          <a:lstStyle/>
          <a:p>
            <a:r>
              <a:rPr lang="en-US" dirty="0" smtClean="0"/>
              <a:t>SW-HW Cooperative Scrubbing</a:t>
            </a:r>
            <a:endParaRPr lang="en-US" dirty="0"/>
          </a:p>
        </p:txBody>
      </p:sp>
      <p:sp>
        <p:nvSpPr>
          <p:cNvPr id="3" name="Content Placeholder 2"/>
          <p:cNvSpPr>
            <a:spLocks noGrp="1"/>
          </p:cNvSpPr>
          <p:nvPr>
            <p:ph idx="1"/>
          </p:nvPr>
        </p:nvSpPr>
        <p:spPr/>
        <p:txBody>
          <a:bodyPr/>
          <a:lstStyle/>
          <a:p>
            <a:r>
              <a:rPr lang="en-US" dirty="0" smtClean="0"/>
              <a:t>Software</a:t>
            </a:r>
          </a:p>
          <a:p>
            <a:r>
              <a:rPr lang="en-US" dirty="0" smtClean="0"/>
              <a:t>Hardware</a:t>
            </a:r>
          </a:p>
          <a:p>
            <a:pPr lvl="1"/>
            <a:r>
              <a:rPr lang="en-US" dirty="0" smtClean="0"/>
              <a:t>Scrubbing </a:t>
            </a:r>
            <a:r>
              <a:rPr lang="en-US" sz="2000" dirty="0" smtClean="0"/>
              <a:t>(LLC)</a:t>
            </a:r>
          </a:p>
          <a:p>
            <a:pPr lvl="2"/>
            <a:r>
              <a:rPr lang="en-US" dirty="0" err="1"/>
              <a:t>c</a:t>
            </a:r>
            <a:r>
              <a:rPr lang="en-US" dirty="0" err="1" smtClean="0"/>
              <a:t>linvalidate</a:t>
            </a:r>
            <a:r>
              <a:rPr lang="en-US" dirty="0" smtClean="0"/>
              <a:t>: </a:t>
            </a:r>
            <a:r>
              <a:rPr lang="en-US" b="0" dirty="0" smtClean="0"/>
              <a:t>invalidates cache line</a:t>
            </a:r>
          </a:p>
          <a:p>
            <a:pPr lvl="2"/>
            <a:r>
              <a:rPr lang="en-US" dirty="0" err="1"/>
              <a:t>c</a:t>
            </a:r>
            <a:r>
              <a:rPr lang="en-US" dirty="0" err="1" smtClean="0"/>
              <a:t>lundirty</a:t>
            </a:r>
            <a:r>
              <a:rPr lang="en-US" dirty="0" smtClean="0"/>
              <a:t>: </a:t>
            </a:r>
            <a:r>
              <a:rPr lang="en-US" b="0" dirty="0" smtClean="0"/>
              <a:t>clears dirty bit</a:t>
            </a:r>
          </a:p>
          <a:p>
            <a:pPr lvl="2"/>
            <a:r>
              <a:rPr lang="en-US" dirty="0" err="1"/>
              <a:t>c</a:t>
            </a:r>
            <a:r>
              <a:rPr lang="en-US" dirty="0" err="1" smtClean="0"/>
              <a:t>lclean</a:t>
            </a:r>
            <a:r>
              <a:rPr lang="en-US" dirty="0" smtClean="0"/>
              <a:t>: </a:t>
            </a:r>
            <a:r>
              <a:rPr lang="en-US" b="0" dirty="0" smtClean="0"/>
              <a:t>clears dirty bit, moves line to LRU</a:t>
            </a:r>
          </a:p>
          <a:p>
            <a:pPr lvl="1"/>
            <a:r>
              <a:rPr lang="en-US" dirty="0" smtClean="0"/>
              <a:t>Zeroing (L2)</a:t>
            </a:r>
          </a:p>
          <a:p>
            <a:pPr lvl="2"/>
            <a:r>
              <a:rPr lang="en-US" b="1" dirty="0" err="1" smtClean="0"/>
              <a:t>clzero</a:t>
            </a:r>
            <a:r>
              <a:rPr lang="en-US" dirty="0" smtClean="0"/>
              <a:t>: </a:t>
            </a:r>
            <a:r>
              <a:rPr lang="en-US" b="0" dirty="0" smtClean="0"/>
              <a:t>zero cache </a:t>
            </a:r>
            <a:r>
              <a:rPr lang="en-US" b="0" dirty="0" smtClean="0"/>
              <a:t>line without fetch  </a:t>
            </a:r>
            <a:endParaRPr lang="en-US" b="0" dirty="0" smtClean="0"/>
          </a:p>
          <a:p>
            <a:pPr lvl="1"/>
            <a:r>
              <a:rPr lang="en-US" dirty="0" smtClean="0"/>
              <a:t>Modifications to MESI cache coherence</a:t>
            </a:r>
            <a:r>
              <a:rPr lang="en-US" dirty="0"/>
              <a:t> </a:t>
            </a:r>
            <a:r>
              <a:rPr lang="en-US" dirty="0" smtClean="0"/>
              <a:t>protocol</a:t>
            </a:r>
          </a:p>
          <a:p>
            <a:pPr lvl="2"/>
            <a:r>
              <a:rPr lang="en-US" b="0" dirty="0" smtClean="0"/>
              <a:t>Back-propagation from LLC to L1/L2 cache levels</a:t>
            </a:r>
          </a:p>
          <a:p>
            <a:pPr lvl="2"/>
            <a:r>
              <a:rPr lang="en-US" b="0" dirty="0" smtClean="0"/>
              <a:t>Local coherence transitions (no off-chip)</a:t>
            </a:r>
            <a:endParaRPr lang="en-US" b="0" dirty="0"/>
          </a:p>
          <a:p>
            <a:pPr lvl="2"/>
            <a:endParaRPr lang="en-US" dirty="0"/>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14</a:t>
            </a:fld>
            <a:r>
              <a:rPr lang="nl-NL" smtClean="0">
                <a:latin typeface="Times New Roman" charset="0"/>
              </a:rPr>
              <a:t> </a:t>
            </a:r>
            <a:endParaRPr lang="nl-NL">
              <a:latin typeface="Times New Roman" charset="0"/>
            </a:endParaRPr>
          </a:p>
        </p:txBody>
      </p:sp>
      <p:sp>
        <p:nvSpPr>
          <p:cNvPr id="7" name="TextBox 6"/>
          <p:cNvSpPr txBox="1"/>
          <p:nvPr/>
        </p:nvSpPr>
        <p:spPr>
          <a:xfrm>
            <a:off x="6196496" y="2283328"/>
            <a:ext cx="2437544" cy="369332"/>
          </a:xfrm>
          <a:prstGeom prst="rect">
            <a:avLst/>
          </a:prstGeom>
          <a:noFill/>
          <a:ln>
            <a:solidFill>
              <a:schemeClr val="tx1"/>
            </a:solidFill>
          </a:ln>
        </p:spPr>
        <p:txBody>
          <a:bodyPr wrap="square" rtlCol="0">
            <a:spAutoFit/>
          </a:bodyPr>
          <a:lstStyle/>
          <a:p>
            <a:r>
              <a:rPr lang="en-US" sz="1800" dirty="0" smtClean="0">
                <a:solidFill>
                  <a:schemeClr val="tx1"/>
                </a:solidFill>
              </a:rPr>
              <a:t>PowerPC’s </a:t>
            </a:r>
            <a:r>
              <a:rPr lang="en-US" sz="1800" dirty="0" err="1" smtClean="0">
                <a:solidFill>
                  <a:schemeClr val="tx1"/>
                </a:solidFill>
              </a:rPr>
              <a:t>dcbi</a:t>
            </a:r>
            <a:r>
              <a:rPr lang="en-US" sz="1800" dirty="0" smtClean="0">
                <a:solidFill>
                  <a:schemeClr val="tx1"/>
                </a:solidFill>
              </a:rPr>
              <a:t>, ARM</a:t>
            </a:r>
            <a:endParaRPr lang="en-US" sz="1800" dirty="0">
              <a:solidFill>
                <a:schemeClr val="tx1"/>
              </a:solidFill>
            </a:endParaRPr>
          </a:p>
        </p:txBody>
      </p:sp>
      <p:sp>
        <p:nvSpPr>
          <p:cNvPr id="8" name="TextBox 7"/>
          <p:cNvSpPr txBox="1"/>
          <p:nvPr/>
        </p:nvSpPr>
        <p:spPr>
          <a:xfrm>
            <a:off x="6387379" y="3890336"/>
            <a:ext cx="1938756" cy="369332"/>
          </a:xfrm>
          <a:prstGeom prst="rect">
            <a:avLst/>
          </a:prstGeom>
          <a:noFill/>
          <a:ln>
            <a:solidFill>
              <a:schemeClr val="tx1"/>
            </a:solidFill>
          </a:ln>
        </p:spPr>
        <p:txBody>
          <a:bodyPr wrap="square" rtlCol="0">
            <a:spAutoFit/>
          </a:bodyPr>
          <a:lstStyle/>
          <a:p>
            <a:r>
              <a:rPr lang="en-US" sz="1800" dirty="0" smtClean="0">
                <a:solidFill>
                  <a:schemeClr val="tx1"/>
                </a:solidFill>
              </a:rPr>
              <a:t>PowerPC’s </a:t>
            </a:r>
            <a:r>
              <a:rPr lang="en-US" sz="1800" dirty="0" err="1" smtClean="0">
                <a:solidFill>
                  <a:schemeClr val="tx1"/>
                </a:solidFill>
              </a:rPr>
              <a:t>dcbz</a:t>
            </a:r>
            <a:endParaRPr lang="en-US" sz="1800" dirty="0"/>
          </a:p>
        </p:txBody>
      </p:sp>
    </p:spTree>
    <p:extLst>
      <p:ext uri="{BB962C8B-B14F-4D97-AF65-F5344CB8AC3E}">
        <p14:creationId xmlns:p14="http://schemas.microsoft.com/office/powerpoint/2010/main" val="42545413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MESI </a:t>
            </a:r>
            <a:r>
              <a:rPr lang="en-US" dirty="0"/>
              <a:t>C</a:t>
            </a:r>
            <a:r>
              <a:rPr lang="en-US" dirty="0" smtClean="0"/>
              <a:t>oherence Transitions</a:t>
            </a:r>
            <a:endParaRPr lang="en-US" dirty="0"/>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15</a:t>
            </a:fld>
            <a:r>
              <a:rPr lang="nl-NL" smtClean="0">
                <a:latin typeface="Times New Roman" charset="0"/>
              </a:rPr>
              <a:t> </a:t>
            </a:r>
            <a:endParaRPr lang="nl-NL">
              <a:latin typeface="Times New Roman" charset="0"/>
            </a:endParaRPr>
          </a:p>
        </p:txBody>
      </p:sp>
      <p:grpSp>
        <p:nvGrpSpPr>
          <p:cNvPr id="5" name="Group 4"/>
          <p:cNvGrpSpPr/>
          <p:nvPr/>
        </p:nvGrpSpPr>
        <p:grpSpPr>
          <a:xfrm>
            <a:off x="6580821" y="4785042"/>
            <a:ext cx="917085" cy="886922"/>
            <a:chOff x="7711445" y="1106408"/>
            <a:chExt cx="917085" cy="886922"/>
          </a:xfrm>
        </p:grpSpPr>
        <p:sp>
          <p:nvSpPr>
            <p:cNvPr id="6" name="Oval 5"/>
            <p:cNvSpPr/>
            <p:nvPr/>
          </p:nvSpPr>
          <p:spPr>
            <a:xfrm>
              <a:off x="7711445" y="1106408"/>
              <a:ext cx="917085" cy="886922"/>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H="1" flipV="1">
              <a:off x="7915965" y="1905863"/>
              <a:ext cx="125623" cy="83126"/>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flipH="1">
            <a:off x="2070417" y="4766838"/>
            <a:ext cx="881315" cy="886922"/>
            <a:chOff x="7711445" y="1106408"/>
            <a:chExt cx="917085" cy="886922"/>
          </a:xfrm>
        </p:grpSpPr>
        <p:sp>
          <p:nvSpPr>
            <p:cNvPr id="9" name="Oval 8"/>
            <p:cNvSpPr/>
            <p:nvPr/>
          </p:nvSpPr>
          <p:spPr>
            <a:xfrm>
              <a:off x="7711445" y="1106408"/>
              <a:ext cx="917085" cy="886922"/>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H="1" flipV="1">
              <a:off x="7915965" y="1905863"/>
              <a:ext cx="125623" cy="83126"/>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6580821" y="1291074"/>
            <a:ext cx="917085" cy="886922"/>
            <a:chOff x="7711445" y="1106408"/>
            <a:chExt cx="917085" cy="886922"/>
          </a:xfrm>
        </p:grpSpPr>
        <p:sp>
          <p:nvSpPr>
            <p:cNvPr id="12" name="Oval 11"/>
            <p:cNvSpPr/>
            <p:nvPr/>
          </p:nvSpPr>
          <p:spPr>
            <a:xfrm>
              <a:off x="7711445" y="1106408"/>
              <a:ext cx="917085" cy="886922"/>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flipH="1" flipV="1">
              <a:off x="7915965" y="1905863"/>
              <a:ext cx="125623" cy="83126"/>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2604720" y="1292800"/>
            <a:ext cx="946298" cy="946298"/>
            <a:chOff x="2369680" y="1108133"/>
            <a:chExt cx="1392865" cy="1392865"/>
          </a:xfrm>
        </p:grpSpPr>
        <p:sp>
          <p:nvSpPr>
            <p:cNvPr id="15" name="Oval 14"/>
            <p:cNvSpPr/>
            <p:nvPr/>
          </p:nvSpPr>
          <p:spPr>
            <a:xfrm>
              <a:off x="2369680" y="1108133"/>
              <a:ext cx="1392865" cy="1392865"/>
            </a:xfrm>
            <a:prstGeom prst="ellipse">
              <a:avLst/>
            </a:prstGeom>
            <a:solidFill>
              <a:schemeClr val="bg1"/>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543252" y="1192989"/>
              <a:ext cx="1045720" cy="1223152"/>
            </a:xfrm>
            <a:prstGeom prst="rect">
              <a:avLst/>
            </a:prstGeom>
            <a:noFill/>
          </p:spPr>
          <p:txBody>
            <a:bodyPr wrap="none" rtlCol="0">
              <a:spAutoFit/>
            </a:bodyPr>
            <a:lstStyle/>
            <a:p>
              <a:r>
                <a:rPr lang="en-US" sz="4800" dirty="0" smtClean="0"/>
                <a:t>M</a:t>
              </a:r>
              <a:endParaRPr lang="en-US" sz="4800" dirty="0"/>
            </a:p>
          </p:txBody>
        </p:sp>
      </p:grpSp>
      <p:grpSp>
        <p:nvGrpSpPr>
          <p:cNvPr id="17" name="Group 16"/>
          <p:cNvGrpSpPr/>
          <p:nvPr/>
        </p:nvGrpSpPr>
        <p:grpSpPr>
          <a:xfrm>
            <a:off x="5975332" y="1291074"/>
            <a:ext cx="946298" cy="946298"/>
            <a:chOff x="2369680" y="1108133"/>
            <a:chExt cx="1392865" cy="1392865"/>
          </a:xfrm>
        </p:grpSpPr>
        <p:sp>
          <p:nvSpPr>
            <p:cNvPr id="18" name="Oval 17"/>
            <p:cNvSpPr/>
            <p:nvPr/>
          </p:nvSpPr>
          <p:spPr>
            <a:xfrm>
              <a:off x="2369680" y="1108133"/>
              <a:ext cx="1392865" cy="1392865"/>
            </a:xfrm>
            <a:prstGeom prst="ellipse">
              <a:avLst/>
            </a:prstGeom>
            <a:solidFill>
              <a:schemeClr val="bg1"/>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25034" y="1195529"/>
              <a:ext cx="715392" cy="1223152"/>
            </a:xfrm>
            <a:prstGeom prst="rect">
              <a:avLst/>
            </a:prstGeom>
            <a:noFill/>
          </p:spPr>
          <p:txBody>
            <a:bodyPr wrap="none" rtlCol="0">
              <a:spAutoFit/>
            </a:bodyPr>
            <a:lstStyle/>
            <a:p>
              <a:r>
                <a:rPr lang="en-US" sz="4800" dirty="0" smtClean="0"/>
                <a:t>E</a:t>
              </a:r>
              <a:endParaRPr lang="en-US" sz="4800" dirty="0"/>
            </a:p>
          </p:txBody>
        </p:sp>
      </p:grpSp>
      <p:grpSp>
        <p:nvGrpSpPr>
          <p:cNvPr id="20" name="Group 19"/>
          <p:cNvGrpSpPr/>
          <p:nvPr/>
        </p:nvGrpSpPr>
        <p:grpSpPr>
          <a:xfrm>
            <a:off x="2604720" y="4770291"/>
            <a:ext cx="946298" cy="946298"/>
            <a:chOff x="2369680" y="1108133"/>
            <a:chExt cx="1392865" cy="1392865"/>
          </a:xfrm>
        </p:grpSpPr>
        <p:sp>
          <p:nvSpPr>
            <p:cNvPr id="21" name="Oval 20"/>
            <p:cNvSpPr/>
            <p:nvPr/>
          </p:nvSpPr>
          <p:spPr>
            <a:xfrm>
              <a:off x="2369680" y="1108133"/>
              <a:ext cx="1392865" cy="1392865"/>
            </a:xfrm>
            <a:prstGeom prst="ellipse">
              <a:avLst/>
            </a:prstGeom>
            <a:solidFill>
              <a:schemeClr val="bg1"/>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815770" y="1190448"/>
              <a:ext cx="500682" cy="1223152"/>
            </a:xfrm>
            <a:prstGeom prst="rect">
              <a:avLst/>
            </a:prstGeom>
            <a:noFill/>
          </p:spPr>
          <p:txBody>
            <a:bodyPr wrap="none" rtlCol="0">
              <a:spAutoFit/>
            </a:bodyPr>
            <a:lstStyle/>
            <a:p>
              <a:r>
                <a:rPr lang="en-US" sz="4800" dirty="0" smtClean="0"/>
                <a:t>I</a:t>
              </a:r>
              <a:endParaRPr lang="en-US" sz="4800" dirty="0"/>
            </a:p>
          </p:txBody>
        </p:sp>
      </p:grpSp>
      <p:grpSp>
        <p:nvGrpSpPr>
          <p:cNvPr id="23" name="Group 22"/>
          <p:cNvGrpSpPr/>
          <p:nvPr/>
        </p:nvGrpSpPr>
        <p:grpSpPr>
          <a:xfrm>
            <a:off x="5975332" y="4768565"/>
            <a:ext cx="946298" cy="946298"/>
            <a:chOff x="2369680" y="1108133"/>
            <a:chExt cx="1392865" cy="1392865"/>
          </a:xfrm>
        </p:grpSpPr>
        <p:sp>
          <p:nvSpPr>
            <p:cNvPr id="24" name="Oval 23"/>
            <p:cNvSpPr/>
            <p:nvPr/>
          </p:nvSpPr>
          <p:spPr>
            <a:xfrm>
              <a:off x="2369680" y="1108133"/>
              <a:ext cx="1392865" cy="1392865"/>
            </a:xfrm>
            <a:prstGeom prst="ellipse">
              <a:avLst/>
            </a:prstGeom>
            <a:solidFill>
              <a:schemeClr val="bg1"/>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639191" y="1192987"/>
              <a:ext cx="687079" cy="1223152"/>
            </a:xfrm>
            <a:prstGeom prst="rect">
              <a:avLst/>
            </a:prstGeom>
            <a:noFill/>
          </p:spPr>
          <p:txBody>
            <a:bodyPr wrap="none" rtlCol="0">
              <a:spAutoFit/>
            </a:bodyPr>
            <a:lstStyle/>
            <a:p>
              <a:r>
                <a:rPr lang="en-US" sz="4800" dirty="0" smtClean="0"/>
                <a:t>S</a:t>
              </a:r>
              <a:endParaRPr lang="en-US" sz="4800" dirty="0"/>
            </a:p>
          </p:txBody>
        </p:sp>
      </p:grpSp>
      <p:cxnSp>
        <p:nvCxnSpPr>
          <p:cNvPr id="26" name="Straight Arrow Connector 25"/>
          <p:cNvCxnSpPr>
            <a:stCxn id="15" idx="6"/>
            <a:endCxn id="18" idx="2"/>
          </p:cNvCxnSpPr>
          <p:nvPr/>
        </p:nvCxnSpPr>
        <p:spPr>
          <a:xfrm flipV="1">
            <a:off x="3551018" y="1764223"/>
            <a:ext cx="2424314" cy="172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124964" y="1371237"/>
            <a:ext cx="1406880" cy="461665"/>
          </a:xfrm>
          <a:prstGeom prst="rect">
            <a:avLst/>
          </a:prstGeom>
          <a:noFill/>
        </p:spPr>
        <p:txBody>
          <a:bodyPr wrap="none" rtlCol="0">
            <a:spAutoFit/>
          </a:bodyPr>
          <a:lstStyle/>
          <a:p>
            <a:r>
              <a:rPr lang="en-US" sz="2400" dirty="0" err="1" smtClean="0"/>
              <a:t>clclean</a:t>
            </a:r>
            <a:r>
              <a:rPr lang="en-US" sz="2400" dirty="0" smtClean="0"/>
              <a:t>/-</a:t>
            </a:r>
            <a:endParaRPr lang="en-US" sz="2400" dirty="0"/>
          </a:p>
        </p:txBody>
      </p:sp>
      <p:sp>
        <p:nvSpPr>
          <p:cNvPr id="28" name="TextBox 27"/>
          <p:cNvSpPr txBox="1"/>
          <p:nvPr/>
        </p:nvSpPr>
        <p:spPr>
          <a:xfrm>
            <a:off x="333633" y="4085831"/>
            <a:ext cx="2141706" cy="830997"/>
          </a:xfrm>
          <a:prstGeom prst="rect">
            <a:avLst/>
          </a:prstGeom>
          <a:noFill/>
        </p:spPr>
        <p:txBody>
          <a:bodyPr wrap="none" rtlCol="0">
            <a:spAutoFit/>
          </a:bodyPr>
          <a:lstStyle/>
          <a:p>
            <a:pPr algn="r"/>
            <a:r>
              <a:rPr lang="en-US" sz="2400" dirty="0" err="1" smtClean="0"/>
              <a:t>clinvalidate</a:t>
            </a:r>
            <a:r>
              <a:rPr lang="en-US" sz="2400" dirty="0" smtClean="0"/>
              <a:t>/-</a:t>
            </a:r>
            <a:br>
              <a:rPr lang="en-US" sz="2400" dirty="0" smtClean="0"/>
            </a:br>
            <a:endParaRPr lang="en-US" sz="2400" dirty="0"/>
          </a:p>
        </p:txBody>
      </p:sp>
      <p:cxnSp>
        <p:nvCxnSpPr>
          <p:cNvPr id="29" name="Straight Arrow Connector 28"/>
          <p:cNvCxnSpPr>
            <a:stCxn id="15" idx="4"/>
            <a:endCxn id="21" idx="0"/>
          </p:cNvCxnSpPr>
          <p:nvPr/>
        </p:nvCxnSpPr>
        <p:spPr>
          <a:xfrm>
            <a:off x="3077869" y="2239098"/>
            <a:ext cx="0" cy="2531193"/>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rot="16200000">
            <a:off x="1893749" y="3247519"/>
            <a:ext cx="1971488" cy="461665"/>
          </a:xfrm>
          <a:prstGeom prst="rect">
            <a:avLst/>
          </a:prstGeom>
          <a:noFill/>
        </p:spPr>
        <p:txBody>
          <a:bodyPr wrap="none" rtlCol="0">
            <a:spAutoFit/>
          </a:bodyPr>
          <a:lstStyle/>
          <a:p>
            <a:r>
              <a:rPr lang="en-US" sz="2400" dirty="0" err="1" smtClean="0"/>
              <a:t>clinvalidate</a:t>
            </a:r>
            <a:r>
              <a:rPr lang="en-US" sz="2400" dirty="0" smtClean="0"/>
              <a:t>/-</a:t>
            </a:r>
            <a:endParaRPr lang="en-US" sz="2400" dirty="0"/>
          </a:p>
        </p:txBody>
      </p:sp>
      <p:cxnSp>
        <p:nvCxnSpPr>
          <p:cNvPr id="31" name="Straight Arrow Connector 30"/>
          <p:cNvCxnSpPr/>
          <p:nvPr/>
        </p:nvCxnSpPr>
        <p:spPr>
          <a:xfrm flipH="1">
            <a:off x="3412436" y="2098790"/>
            <a:ext cx="2701478" cy="2810083"/>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270536" y="1944854"/>
            <a:ext cx="1406880" cy="461665"/>
          </a:xfrm>
          <a:prstGeom prst="rect">
            <a:avLst/>
          </a:prstGeom>
          <a:noFill/>
        </p:spPr>
        <p:txBody>
          <a:bodyPr wrap="none" rtlCol="0">
            <a:spAutoFit/>
          </a:bodyPr>
          <a:lstStyle/>
          <a:p>
            <a:r>
              <a:rPr lang="en-US" sz="2400" dirty="0" err="1" smtClean="0"/>
              <a:t>clclean</a:t>
            </a:r>
            <a:r>
              <a:rPr lang="en-US" sz="2400" dirty="0" smtClean="0"/>
              <a:t>/-</a:t>
            </a:r>
            <a:endParaRPr lang="en-US" sz="2400" dirty="0"/>
          </a:p>
        </p:txBody>
      </p:sp>
      <p:sp>
        <p:nvSpPr>
          <p:cNvPr id="33" name="TextBox 32"/>
          <p:cNvSpPr txBox="1"/>
          <p:nvPr/>
        </p:nvSpPr>
        <p:spPr>
          <a:xfrm>
            <a:off x="7257707" y="4460036"/>
            <a:ext cx="1406880" cy="461665"/>
          </a:xfrm>
          <a:prstGeom prst="rect">
            <a:avLst/>
          </a:prstGeom>
          <a:noFill/>
        </p:spPr>
        <p:txBody>
          <a:bodyPr wrap="none" rtlCol="0">
            <a:spAutoFit/>
          </a:bodyPr>
          <a:lstStyle/>
          <a:p>
            <a:r>
              <a:rPr lang="en-US" sz="2400" dirty="0" err="1" smtClean="0"/>
              <a:t>clclean</a:t>
            </a:r>
            <a:r>
              <a:rPr lang="en-US" sz="2400" dirty="0" smtClean="0"/>
              <a:t>/-</a:t>
            </a:r>
            <a:endParaRPr lang="en-US" sz="2400" dirty="0"/>
          </a:p>
        </p:txBody>
      </p:sp>
      <p:sp>
        <p:nvSpPr>
          <p:cNvPr id="34" name="TextBox 33"/>
          <p:cNvSpPr txBox="1"/>
          <p:nvPr/>
        </p:nvSpPr>
        <p:spPr>
          <a:xfrm rot="18868516">
            <a:off x="3632521" y="3175824"/>
            <a:ext cx="1971488" cy="461665"/>
          </a:xfrm>
          <a:prstGeom prst="rect">
            <a:avLst/>
          </a:prstGeom>
          <a:noFill/>
        </p:spPr>
        <p:txBody>
          <a:bodyPr wrap="none" rtlCol="0">
            <a:spAutoFit/>
          </a:bodyPr>
          <a:lstStyle/>
          <a:p>
            <a:r>
              <a:rPr lang="en-US" sz="2400" dirty="0" err="1" smtClean="0"/>
              <a:t>clinvalidate</a:t>
            </a:r>
            <a:r>
              <a:rPr lang="en-US" sz="2400" dirty="0" smtClean="0"/>
              <a:t>/-</a:t>
            </a:r>
            <a:endParaRPr lang="en-US" sz="2400" dirty="0"/>
          </a:p>
        </p:txBody>
      </p:sp>
      <p:cxnSp>
        <p:nvCxnSpPr>
          <p:cNvPr id="35" name="Straight Arrow Connector 34"/>
          <p:cNvCxnSpPr>
            <a:stCxn id="24" idx="2"/>
            <a:endCxn id="21" idx="6"/>
          </p:cNvCxnSpPr>
          <p:nvPr/>
        </p:nvCxnSpPr>
        <p:spPr>
          <a:xfrm flipH="1">
            <a:off x="3551018" y="5241714"/>
            <a:ext cx="2424314" cy="172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029315" y="4851511"/>
            <a:ext cx="1971488" cy="461665"/>
          </a:xfrm>
          <a:prstGeom prst="rect">
            <a:avLst/>
          </a:prstGeom>
          <a:noFill/>
        </p:spPr>
        <p:txBody>
          <a:bodyPr wrap="none" rtlCol="0">
            <a:spAutoFit/>
          </a:bodyPr>
          <a:lstStyle/>
          <a:p>
            <a:r>
              <a:rPr lang="en-US" sz="2400" dirty="0" err="1" smtClean="0"/>
              <a:t>clinvalidate</a:t>
            </a:r>
            <a:r>
              <a:rPr lang="en-US" sz="2400" dirty="0" smtClean="0"/>
              <a:t>/-</a:t>
            </a:r>
            <a:endParaRPr lang="en-US" sz="2400" dirty="0"/>
          </a:p>
        </p:txBody>
      </p:sp>
      <p:sp>
        <p:nvSpPr>
          <p:cNvPr id="38" name="TextBox 37"/>
          <p:cNvSpPr txBox="1"/>
          <p:nvPr/>
        </p:nvSpPr>
        <p:spPr>
          <a:xfrm>
            <a:off x="1068459" y="4442062"/>
            <a:ext cx="1406880" cy="461665"/>
          </a:xfrm>
          <a:prstGeom prst="rect">
            <a:avLst/>
          </a:prstGeom>
          <a:noFill/>
        </p:spPr>
        <p:txBody>
          <a:bodyPr wrap="none" rtlCol="0">
            <a:spAutoFit/>
          </a:bodyPr>
          <a:lstStyle/>
          <a:p>
            <a:pPr algn="r"/>
            <a:r>
              <a:rPr lang="en-US" sz="2400" dirty="0" err="1" smtClean="0"/>
              <a:t>clclean</a:t>
            </a:r>
            <a:r>
              <a:rPr lang="en-US" sz="2400" dirty="0" smtClean="0"/>
              <a:t>/-</a:t>
            </a:r>
            <a:endParaRPr lang="en-US" sz="2400" dirty="0"/>
          </a:p>
        </p:txBody>
      </p:sp>
    </p:spTree>
    <p:extLst>
      <p:ext uri="{BB962C8B-B14F-4D97-AF65-F5344CB8AC3E}">
        <p14:creationId xmlns:p14="http://schemas.microsoft.com/office/powerpoint/2010/main" val="24762926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2" grpId="0"/>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MESI Coherence Transitions</a:t>
            </a:r>
            <a:endParaRPr lang="en-US" dirty="0"/>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16</a:t>
            </a:fld>
            <a:r>
              <a:rPr lang="nl-NL" smtClean="0">
                <a:latin typeface="Times New Roman" charset="0"/>
              </a:rPr>
              <a:t> </a:t>
            </a:r>
            <a:endParaRPr lang="nl-NL">
              <a:latin typeface="Times New Roman" charset="0"/>
            </a:endParaRPr>
          </a:p>
        </p:txBody>
      </p:sp>
      <p:grpSp>
        <p:nvGrpSpPr>
          <p:cNvPr id="5" name="Group 4"/>
          <p:cNvGrpSpPr/>
          <p:nvPr/>
        </p:nvGrpSpPr>
        <p:grpSpPr>
          <a:xfrm flipH="1">
            <a:off x="2359830" y="1379777"/>
            <a:ext cx="881315" cy="886922"/>
            <a:chOff x="7711445" y="1106408"/>
            <a:chExt cx="917085" cy="886922"/>
          </a:xfrm>
        </p:grpSpPr>
        <p:sp>
          <p:nvSpPr>
            <p:cNvPr id="6" name="Oval 5"/>
            <p:cNvSpPr/>
            <p:nvPr/>
          </p:nvSpPr>
          <p:spPr>
            <a:xfrm>
              <a:off x="7711445" y="1106408"/>
              <a:ext cx="917085" cy="886922"/>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H="1" flipV="1">
              <a:off x="7915965" y="1905863"/>
              <a:ext cx="125623" cy="83126"/>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2892481" y="1373079"/>
            <a:ext cx="946298" cy="946298"/>
            <a:chOff x="2369680" y="1108133"/>
            <a:chExt cx="1392865" cy="1392865"/>
          </a:xfrm>
        </p:grpSpPr>
        <p:sp>
          <p:nvSpPr>
            <p:cNvPr id="9" name="Oval 8"/>
            <p:cNvSpPr/>
            <p:nvPr/>
          </p:nvSpPr>
          <p:spPr>
            <a:xfrm>
              <a:off x="2369680" y="1108133"/>
              <a:ext cx="1392865" cy="1392865"/>
            </a:xfrm>
            <a:prstGeom prst="ellipse">
              <a:avLst/>
            </a:prstGeom>
            <a:solidFill>
              <a:schemeClr val="bg1"/>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543252" y="1192989"/>
              <a:ext cx="1045720" cy="1223152"/>
            </a:xfrm>
            <a:prstGeom prst="rect">
              <a:avLst/>
            </a:prstGeom>
            <a:noFill/>
          </p:spPr>
          <p:txBody>
            <a:bodyPr wrap="none" rtlCol="0">
              <a:spAutoFit/>
            </a:bodyPr>
            <a:lstStyle/>
            <a:p>
              <a:r>
                <a:rPr lang="en-US" sz="4800" dirty="0" smtClean="0"/>
                <a:t>M</a:t>
              </a:r>
              <a:endParaRPr lang="en-US" sz="4800" dirty="0"/>
            </a:p>
          </p:txBody>
        </p:sp>
      </p:grpSp>
      <p:grpSp>
        <p:nvGrpSpPr>
          <p:cNvPr id="11" name="Group 10"/>
          <p:cNvGrpSpPr/>
          <p:nvPr/>
        </p:nvGrpSpPr>
        <p:grpSpPr>
          <a:xfrm>
            <a:off x="6263093" y="1371353"/>
            <a:ext cx="946298" cy="946298"/>
            <a:chOff x="2369680" y="1108133"/>
            <a:chExt cx="1392865" cy="1392865"/>
          </a:xfrm>
        </p:grpSpPr>
        <p:sp>
          <p:nvSpPr>
            <p:cNvPr id="12" name="Oval 11"/>
            <p:cNvSpPr/>
            <p:nvPr/>
          </p:nvSpPr>
          <p:spPr>
            <a:xfrm>
              <a:off x="2369680" y="1108133"/>
              <a:ext cx="1392865" cy="1392865"/>
            </a:xfrm>
            <a:prstGeom prst="ellipse">
              <a:avLst/>
            </a:prstGeom>
            <a:solidFill>
              <a:schemeClr val="bg1"/>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625034" y="1195529"/>
              <a:ext cx="715392" cy="1223152"/>
            </a:xfrm>
            <a:prstGeom prst="rect">
              <a:avLst/>
            </a:prstGeom>
            <a:noFill/>
          </p:spPr>
          <p:txBody>
            <a:bodyPr wrap="none" rtlCol="0">
              <a:spAutoFit/>
            </a:bodyPr>
            <a:lstStyle/>
            <a:p>
              <a:r>
                <a:rPr lang="en-US" sz="4800" dirty="0" smtClean="0"/>
                <a:t>E</a:t>
              </a:r>
              <a:endParaRPr lang="en-US" sz="4800" dirty="0"/>
            </a:p>
          </p:txBody>
        </p:sp>
      </p:grpSp>
      <p:grpSp>
        <p:nvGrpSpPr>
          <p:cNvPr id="14" name="Group 13"/>
          <p:cNvGrpSpPr/>
          <p:nvPr/>
        </p:nvGrpSpPr>
        <p:grpSpPr>
          <a:xfrm>
            <a:off x="2892481" y="4850570"/>
            <a:ext cx="946298" cy="946298"/>
            <a:chOff x="2369680" y="1108133"/>
            <a:chExt cx="1392865" cy="1392865"/>
          </a:xfrm>
        </p:grpSpPr>
        <p:sp>
          <p:nvSpPr>
            <p:cNvPr id="15" name="Oval 14"/>
            <p:cNvSpPr/>
            <p:nvPr/>
          </p:nvSpPr>
          <p:spPr>
            <a:xfrm>
              <a:off x="2369680" y="1108133"/>
              <a:ext cx="1392865" cy="1392865"/>
            </a:xfrm>
            <a:prstGeom prst="ellipse">
              <a:avLst/>
            </a:prstGeom>
            <a:solidFill>
              <a:schemeClr val="bg1"/>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815770" y="1190448"/>
              <a:ext cx="500682" cy="1223152"/>
            </a:xfrm>
            <a:prstGeom prst="rect">
              <a:avLst/>
            </a:prstGeom>
            <a:noFill/>
          </p:spPr>
          <p:txBody>
            <a:bodyPr wrap="none" rtlCol="0">
              <a:spAutoFit/>
            </a:bodyPr>
            <a:lstStyle/>
            <a:p>
              <a:r>
                <a:rPr lang="en-US" sz="4800" dirty="0" smtClean="0"/>
                <a:t>I</a:t>
              </a:r>
              <a:endParaRPr lang="en-US" sz="4800" dirty="0"/>
            </a:p>
          </p:txBody>
        </p:sp>
      </p:grpSp>
      <p:grpSp>
        <p:nvGrpSpPr>
          <p:cNvPr id="17" name="Group 16"/>
          <p:cNvGrpSpPr/>
          <p:nvPr/>
        </p:nvGrpSpPr>
        <p:grpSpPr>
          <a:xfrm>
            <a:off x="6263093" y="4848844"/>
            <a:ext cx="946298" cy="946298"/>
            <a:chOff x="2369680" y="1108133"/>
            <a:chExt cx="1392865" cy="1392865"/>
          </a:xfrm>
        </p:grpSpPr>
        <p:sp>
          <p:nvSpPr>
            <p:cNvPr id="18" name="Oval 17"/>
            <p:cNvSpPr/>
            <p:nvPr/>
          </p:nvSpPr>
          <p:spPr>
            <a:xfrm>
              <a:off x="2369680" y="1108133"/>
              <a:ext cx="1392865" cy="1392865"/>
            </a:xfrm>
            <a:prstGeom prst="ellipse">
              <a:avLst/>
            </a:prstGeom>
            <a:solidFill>
              <a:schemeClr val="bg1"/>
            </a:solid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39191" y="1192987"/>
              <a:ext cx="687079" cy="1223152"/>
            </a:xfrm>
            <a:prstGeom prst="rect">
              <a:avLst/>
            </a:prstGeom>
            <a:noFill/>
          </p:spPr>
          <p:txBody>
            <a:bodyPr wrap="none" rtlCol="0">
              <a:spAutoFit/>
            </a:bodyPr>
            <a:lstStyle/>
            <a:p>
              <a:r>
                <a:rPr lang="en-US" sz="4800" dirty="0" smtClean="0"/>
                <a:t>S</a:t>
              </a:r>
              <a:endParaRPr lang="en-US" sz="4800" dirty="0"/>
            </a:p>
          </p:txBody>
        </p:sp>
      </p:grpSp>
      <p:sp>
        <p:nvSpPr>
          <p:cNvPr id="20" name="TextBox 19"/>
          <p:cNvSpPr txBox="1"/>
          <p:nvPr/>
        </p:nvSpPr>
        <p:spPr>
          <a:xfrm>
            <a:off x="1269613" y="1824151"/>
            <a:ext cx="1269823" cy="461665"/>
          </a:xfrm>
          <a:prstGeom prst="rect">
            <a:avLst/>
          </a:prstGeom>
          <a:noFill/>
        </p:spPr>
        <p:txBody>
          <a:bodyPr wrap="none" rtlCol="0">
            <a:spAutoFit/>
          </a:bodyPr>
          <a:lstStyle/>
          <a:p>
            <a:r>
              <a:rPr lang="en-US" sz="2400" dirty="0" err="1" smtClean="0"/>
              <a:t>clzero</a:t>
            </a:r>
            <a:r>
              <a:rPr lang="en-US" sz="2400" dirty="0" smtClean="0"/>
              <a:t>/-</a:t>
            </a:r>
            <a:endParaRPr lang="en-US" sz="2400" dirty="0"/>
          </a:p>
        </p:txBody>
      </p:sp>
      <p:cxnSp>
        <p:nvCxnSpPr>
          <p:cNvPr id="21" name="Straight Arrow Connector 20"/>
          <p:cNvCxnSpPr>
            <a:stCxn id="12" idx="2"/>
            <a:endCxn id="9" idx="6"/>
          </p:cNvCxnSpPr>
          <p:nvPr/>
        </p:nvCxnSpPr>
        <p:spPr>
          <a:xfrm flipH="1">
            <a:off x="3838779" y="1844502"/>
            <a:ext cx="2424314" cy="172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603185" y="1419826"/>
            <a:ext cx="1269823" cy="461665"/>
          </a:xfrm>
          <a:prstGeom prst="rect">
            <a:avLst/>
          </a:prstGeom>
          <a:noFill/>
        </p:spPr>
        <p:txBody>
          <a:bodyPr wrap="none" rtlCol="0">
            <a:spAutoFit/>
          </a:bodyPr>
          <a:lstStyle/>
          <a:p>
            <a:r>
              <a:rPr lang="en-US" sz="2400" dirty="0" err="1" smtClean="0"/>
              <a:t>clzero</a:t>
            </a:r>
            <a:r>
              <a:rPr lang="en-US" sz="2400" dirty="0" smtClean="0"/>
              <a:t>/-</a:t>
            </a:r>
            <a:endParaRPr lang="en-US" sz="2400" dirty="0"/>
          </a:p>
        </p:txBody>
      </p:sp>
      <p:cxnSp>
        <p:nvCxnSpPr>
          <p:cNvPr id="23" name="Straight Arrow Connector 22"/>
          <p:cNvCxnSpPr/>
          <p:nvPr/>
        </p:nvCxnSpPr>
        <p:spPr>
          <a:xfrm flipV="1">
            <a:off x="3233898" y="2317651"/>
            <a:ext cx="0" cy="2531193"/>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16200000">
            <a:off x="1371857" y="3369066"/>
            <a:ext cx="3015193" cy="461665"/>
          </a:xfrm>
          <a:prstGeom prst="rect">
            <a:avLst/>
          </a:prstGeom>
          <a:noFill/>
        </p:spPr>
        <p:txBody>
          <a:bodyPr wrap="none" rtlCol="0">
            <a:spAutoFit/>
          </a:bodyPr>
          <a:lstStyle/>
          <a:p>
            <a:r>
              <a:rPr lang="en-US" sz="2400" dirty="0" err="1" smtClean="0"/>
              <a:t>clzero</a:t>
            </a:r>
            <a:r>
              <a:rPr lang="en-US" sz="2400" dirty="0" smtClean="0"/>
              <a:t>/</a:t>
            </a:r>
            <a:r>
              <a:rPr lang="en-US" sz="2400" dirty="0" err="1" smtClean="0"/>
              <a:t>BusInvalidate</a:t>
            </a:r>
            <a:endParaRPr lang="en-US" sz="2400" dirty="0"/>
          </a:p>
        </p:txBody>
      </p:sp>
      <p:cxnSp>
        <p:nvCxnSpPr>
          <p:cNvPr id="25" name="Straight Arrow Connector 24"/>
          <p:cNvCxnSpPr>
            <a:stCxn id="18" idx="1"/>
          </p:cNvCxnSpPr>
          <p:nvPr/>
        </p:nvCxnSpPr>
        <p:spPr>
          <a:xfrm flipH="1" flipV="1">
            <a:off x="3720855" y="2212372"/>
            <a:ext cx="2680820" cy="2775054"/>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rot="2763822">
            <a:off x="3487750" y="3516491"/>
            <a:ext cx="3015193" cy="461665"/>
          </a:xfrm>
          <a:prstGeom prst="rect">
            <a:avLst/>
          </a:prstGeom>
          <a:noFill/>
        </p:spPr>
        <p:txBody>
          <a:bodyPr wrap="none" rtlCol="0">
            <a:spAutoFit/>
          </a:bodyPr>
          <a:lstStyle/>
          <a:p>
            <a:r>
              <a:rPr lang="en-US" sz="2400" dirty="0" err="1" smtClean="0"/>
              <a:t>clzero</a:t>
            </a:r>
            <a:r>
              <a:rPr lang="en-US" sz="2400" dirty="0" smtClean="0"/>
              <a:t>/</a:t>
            </a:r>
            <a:r>
              <a:rPr lang="en-US" sz="2400" dirty="0" err="1" smtClean="0"/>
              <a:t>BusInvalidate</a:t>
            </a:r>
            <a:endParaRPr lang="en-US" sz="2400" dirty="0"/>
          </a:p>
        </p:txBody>
      </p:sp>
      <p:cxnSp>
        <p:nvCxnSpPr>
          <p:cNvPr id="27" name="Straight Arrow Connector 26"/>
          <p:cNvCxnSpPr/>
          <p:nvPr/>
        </p:nvCxnSpPr>
        <p:spPr>
          <a:xfrm>
            <a:off x="3500561" y="2311472"/>
            <a:ext cx="0" cy="2535645"/>
          </a:xfrm>
          <a:prstGeom prst="straightConnector1">
            <a:avLst/>
          </a:prstGeom>
          <a:ln w="28575">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rot="16200000">
            <a:off x="2586336" y="3369067"/>
            <a:ext cx="2108694" cy="461665"/>
          </a:xfrm>
          <a:prstGeom prst="rect">
            <a:avLst/>
          </a:prstGeom>
          <a:noFill/>
        </p:spPr>
        <p:txBody>
          <a:bodyPr wrap="none" rtlCol="0">
            <a:spAutoFit/>
          </a:bodyPr>
          <a:lstStyle/>
          <a:p>
            <a:r>
              <a:rPr lang="en-US" sz="2400" dirty="0" err="1" smtClean="0"/>
              <a:t>BusInvalidate</a:t>
            </a:r>
            <a:endParaRPr lang="en-US" sz="2400" dirty="0"/>
          </a:p>
        </p:txBody>
      </p:sp>
      <p:cxnSp>
        <p:nvCxnSpPr>
          <p:cNvPr id="29" name="Straight Arrow Connector 28"/>
          <p:cNvCxnSpPr/>
          <p:nvPr/>
        </p:nvCxnSpPr>
        <p:spPr>
          <a:xfrm flipH="1">
            <a:off x="3700197" y="2179069"/>
            <a:ext cx="2701478" cy="2810083"/>
          </a:xfrm>
          <a:prstGeom prst="straightConnector1">
            <a:avLst/>
          </a:prstGeom>
          <a:ln w="28575">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rot="18794640">
            <a:off x="4831489" y="2711397"/>
            <a:ext cx="2108694" cy="461665"/>
          </a:xfrm>
          <a:prstGeom prst="rect">
            <a:avLst/>
          </a:prstGeom>
          <a:noFill/>
        </p:spPr>
        <p:txBody>
          <a:bodyPr wrap="none" rtlCol="0">
            <a:spAutoFit/>
          </a:bodyPr>
          <a:lstStyle/>
          <a:p>
            <a:r>
              <a:rPr lang="en-US" sz="2400" dirty="0" err="1" smtClean="0"/>
              <a:t>BusInvalidate</a:t>
            </a:r>
            <a:endParaRPr lang="en-US" sz="2400" dirty="0"/>
          </a:p>
        </p:txBody>
      </p:sp>
      <p:cxnSp>
        <p:nvCxnSpPr>
          <p:cNvPr id="31" name="Straight Arrow Connector 30"/>
          <p:cNvCxnSpPr/>
          <p:nvPr/>
        </p:nvCxnSpPr>
        <p:spPr>
          <a:xfrm flipH="1">
            <a:off x="3838777" y="5339349"/>
            <a:ext cx="2424314" cy="1726"/>
          </a:xfrm>
          <a:prstGeom prst="straightConnector1">
            <a:avLst/>
          </a:prstGeom>
          <a:ln w="28575">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086107" y="4935297"/>
            <a:ext cx="2108694" cy="461665"/>
          </a:xfrm>
          <a:prstGeom prst="rect">
            <a:avLst/>
          </a:prstGeom>
          <a:noFill/>
        </p:spPr>
        <p:txBody>
          <a:bodyPr wrap="none" rtlCol="0">
            <a:spAutoFit/>
          </a:bodyPr>
          <a:lstStyle/>
          <a:p>
            <a:r>
              <a:rPr lang="en-US" sz="2400" dirty="0" err="1" smtClean="0"/>
              <a:t>BusInvalidate</a:t>
            </a:r>
            <a:endParaRPr lang="en-US" sz="2400" dirty="0"/>
          </a:p>
        </p:txBody>
      </p:sp>
      <p:sp>
        <p:nvSpPr>
          <p:cNvPr id="33" name="TextBox 32"/>
          <p:cNvSpPr txBox="1"/>
          <p:nvPr/>
        </p:nvSpPr>
        <p:spPr>
          <a:xfrm>
            <a:off x="7108033" y="2944647"/>
            <a:ext cx="1256594" cy="1323439"/>
          </a:xfrm>
          <a:prstGeom prst="rect">
            <a:avLst/>
          </a:prstGeom>
          <a:noFill/>
          <a:ln w="31750">
            <a:solidFill>
              <a:schemeClr val="accent2">
                <a:lumMod val="75000"/>
              </a:schemeClr>
            </a:solidFill>
            <a:prstDash val="dash"/>
          </a:ln>
        </p:spPr>
        <p:txBody>
          <a:bodyPr wrap="square" rtlCol="0">
            <a:spAutoFit/>
          </a:bodyPr>
          <a:lstStyle/>
          <a:p>
            <a:r>
              <a:rPr lang="en-US" sz="2000" dirty="0">
                <a:solidFill>
                  <a:schemeClr val="accent2">
                    <a:lumMod val="75000"/>
                  </a:schemeClr>
                </a:solidFill>
              </a:rPr>
              <a:t>e</a:t>
            </a:r>
            <a:r>
              <a:rPr lang="en-US" sz="2000" dirty="0" smtClean="0">
                <a:solidFill>
                  <a:schemeClr val="accent2">
                    <a:lumMod val="75000"/>
                  </a:schemeClr>
                </a:solidFill>
              </a:rPr>
              <a:t>xternal: from another LLC</a:t>
            </a:r>
            <a:endParaRPr lang="en-US" sz="2000" dirty="0">
              <a:solidFill>
                <a:schemeClr val="accent2">
                  <a:lumMod val="75000"/>
                </a:schemeClr>
              </a:solidFill>
            </a:endParaRPr>
          </a:p>
        </p:txBody>
      </p:sp>
    </p:spTree>
    <p:extLst>
      <p:ext uri="{BB962C8B-B14F-4D97-AF65-F5344CB8AC3E}">
        <p14:creationId xmlns:p14="http://schemas.microsoft.com/office/powerpoint/2010/main" val="34926315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dissolve">
                                      <p:cBhvr>
                                        <p:cTn id="7" dur="500"/>
                                        <p:tgtEl>
                                          <p:spTgt spid="33"/>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29"/>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p:bldP spid="32" grpId="0"/>
      <p:bldP spid="3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smtClean="0"/>
              <a:t>Sniper simulator</a:t>
            </a:r>
          </a:p>
          <a:p>
            <a:pPr lvl="1"/>
            <a:r>
              <a:rPr lang="en-US" dirty="0" smtClean="0"/>
              <a:t>4 cores, 8MB shared L3 (LLC), </a:t>
            </a:r>
            <a:r>
              <a:rPr lang="en-US" dirty="0" err="1" smtClean="0"/>
              <a:t>McPAT</a:t>
            </a:r>
            <a:endParaRPr lang="en-US" dirty="0" smtClean="0"/>
          </a:p>
          <a:p>
            <a:pPr lvl="1"/>
            <a:r>
              <a:rPr lang="en-US" dirty="0" smtClean="0"/>
              <a:t>Extensions for JVM</a:t>
            </a:r>
          </a:p>
          <a:p>
            <a:pPr lvl="2"/>
            <a:r>
              <a:rPr lang="en-US" b="0" dirty="0" smtClean="0"/>
              <a:t>Works with JIT compiler</a:t>
            </a:r>
          </a:p>
          <a:p>
            <a:pPr lvl="2"/>
            <a:r>
              <a:rPr lang="en-US" b="0" dirty="0" smtClean="0"/>
              <a:t>Emulate system calls </a:t>
            </a:r>
            <a:r>
              <a:rPr lang="en-US" sz="1400" b="0" dirty="0" smtClean="0"/>
              <a:t>(</a:t>
            </a:r>
            <a:r>
              <a:rPr lang="en-US" sz="1400" b="0" dirty="0" err="1" smtClean="0"/>
              <a:t>futex</a:t>
            </a:r>
            <a:r>
              <a:rPr lang="en-US" sz="1400" b="0" dirty="0" smtClean="0"/>
              <a:t> &amp; </a:t>
            </a:r>
            <a:r>
              <a:rPr lang="en-US" sz="1400" b="0" dirty="0" err="1" smtClean="0"/>
              <a:t>nanosleep</a:t>
            </a:r>
            <a:r>
              <a:rPr lang="en-US" sz="1400" b="0" dirty="0" smtClean="0"/>
              <a:t>)</a:t>
            </a:r>
          </a:p>
          <a:p>
            <a:pPr lvl="2"/>
            <a:r>
              <a:rPr lang="en-US" b="0" dirty="0" smtClean="0"/>
              <a:t>JVM-simulator communication with new instruction</a:t>
            </a:r>
          </a:p>
          <a:p>
            <a:r>
              <a:rPr lang="en-US" dirty="0" err="1" smtClean="0"/>
              <a:t>Jikes</a:t>
            </a:r>
            <a:r>
              <a:rPr lang="en-US" dirty="0" smtClean="0"/>
              <a:t> RVM 3.1.2 and </a:t>
            </a:r>
            <a:r>
              <a:rPr lang="en-US" dirty="0" err="1" smtClean="0"/>
              <a:t>DaCapo</a:t>
            </a:r>
            <a:r>
              <a:rPr lang="en-US" dirty="0" smtClean="0"/>
              <a:t> benchmarks</a:t>
            </a:r>
          </a:p>
          <a:p>
            <a:pPr lvl="1"/>
            <a:r>
              <a:rPr lang="en-US" dirty="0"/>
              <a:t>Generational Immix garbage </a:t>
            </a:r>
            <a:r>
              <a:rPr lang="en-US" dirty="0" smtClean="0"/>
              <a:t>collector</a:t>
            </a:r>
          </a:p>
          <a:p>
            <a:pPr lvl="1"/>
            <a:r>
              <a:rPr lang="en-US" dirty="0" smtClean="0"/>
              <a:t>4 application, 4 GC threads</a:t>
            </a:r>
          </a:p>
          <a:p>
            <a:pPr lvl="1"/>
            <a:r>
              <a:rPr lang="en-US" dirty="0" smtClean="0"/>
              <a:t>2x minimum heap</a:t>
            </a:r>
          </a:p>
          <a:p>
            <a:pPr lvl="1"/>
            <a:r>
              <a:rPr lang="en-US" dirty="0" smtClean="0"/>
              <a:t>Replay compilation, 2</a:t>
            </a:r>
            <a:r>
              <a:rPr lang="en-US" baseline="30000" dirty="0" smtClean="0"/>
              <a:t>nd</a:t>
            </a:r>
            <a:r>
              <a:rPr lang="en-US" dirty="0" smtClean="0"/>
              <a:t> invocation</a:t>
            </a:r>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17</a:t>
            </a:fld>
            <a:r>
              <a:rPr lang="nl-NL" smtClean="0">
                <a:latin typeface="Times New Roman" charset="0"/>
              </a:rPr>
              <a:t> </a:t>
            </a:r>
            <a:endParaRPr lang="nl-NL">
              <a:latin typeface="Times New Roman" charset="0"/>
            </a:endParaRPr>
          </a:p>
        </p:txBody>
      </p:sp>
    </p:spTree>
    <p:extLst>
      <p:ext uri="{BB962C8B-B14F-4D97-AF65-F5344CB8AC3E}">
        <p14:creationId xmlns:p14="http://schemas.microsoft.com/office/powerpoint/2010/main" val="17614460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DRAM Writes (8MB nursery)</a:t>
            </a:r>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18</a:t>
            </a:fld>
            <a:r>
              <a:rPr lang="nl-NL" smtClean="0">
                <a:latin typeface="Times New Roman" charset="0"/>
              </a:rPr>
              <a:t> </a:t>
            </a:r>
            <a:endParaRPr lang="nl-NL">
              <a:latin typeface="Times New Roman"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74996598"/>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6" name="Down Arrow 5"/>
          <p:cNvSpPr/>
          <p:nvPr/>
        </p:nvSpPr>
        <p:spPr bwMode="auto">
          <a:xfrm>
            <a:off x="6196498" y="1244285"/>
            <a:ext cx="423363" cy="910765"/>
          </a:xfrm>
          <a:prstGeom prst="downArrow">
            <a:avLst/>
          </a:prstGeom>
          <a:solidFill>
            <a:schemeClr val="tx1">
              <a:lumMod val="50000"/>
              <a:lumOff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330732752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DRAM Writes (8MB nursery)</a:t>
            </a:r>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19</a:t>
            </a:fld>
            <a:r>
              <a:rPr lang="nl-NL" smtClean="0">
                <a:latin typeface="Times New Roman" charset="0"/>
              </a:rPr>
              <a:t> </a:t>
            </a:r>
            <a:endParaRPr lang="nl-NL">
              <a:latin typeface="Times New Roman"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62865260"/>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6" name="Down Arrow 5"/>
          <p:cNvSpPr/>
          <p:nvPr/>
        </p:nvSpPr>
        <p:spPr bwMode="auto">
          <a:xfrm>
            <a:off x="6196498" y="1244285"/>
            <a:ext cx="423363" cy="910765"/>
          </a:xfrm>
          <a:prstGeom prst="downArrow">
            <a:avLst/>
          </a:prstGeom>
          <a:solidFill>
            <a:schemeClr val="tx1">
              <a:lumMod val="50000"/>
              <a:lumOff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15726684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endParaRPr lang="en-US" dirty="0"/>
          </a:p>
        </p:txBody>
      </p:sp>
      <p:sp>
        <p:nvSpPr>
          <p:cNvPr id="32" name="Rectangle 31"/>
          <p:cNvSpPr/>
          <p:nvPr/>
        </p:nvSpPr>
        <p:spPr bwMode="auto">
          <a:xfrm>
            <a:off x="567490" y="5271968"/>
            <a:ext cx="8576510" cy="256592"/>
          </a:xfrm>
          <a:prstGeom prst="rect">
            <a:avLst/>
          </a:prstGeom>
          <a:solidFill>
            <a:schemeClr val="bg1"/>
          </a:solidFill>
          <a:ln w="952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
        <p:nvSpPr>
          <p:cNvPr id="2" name="Title 1"/>
          <p:cNvSpPr>
            <a:spLocks noGrp="1"/>
          </p:cNvSpPr>
          <p:nvPr>
            <p:ph type="title"/>
          </p:nvPr>
        </p:nvSpPr>
        <p:spPr>
          <a:xfrm>
            <a:off x="2590799" y="381000"/>
            <a:ext cx="6343297" cy="492125"/>
          </a:xfrm>
        </p:spPr>
        <p:txBody>
          <a:bodyPr/>
          <a:lstStyle/>
          <a:p>
            <a:r>
              <a:rPr lang="en-US" sz="3200" dirty="0" smtClean="0"/>
              <a:t>Multicore Challenge</a:t>
            </a:r>
            <a:endParaRPr lang="en-US" sz="3200" dirty="0"/>
          </a:p>
        </p:txBody>
      </p:sp>
      <p:sp>
        <p:nvSpPr>
          <p:cNvPr id="4" name="Rectangle 3"/>
          <p:cNvSpPr/>
          <p:nvPr/>
        </p:nvSpPr>
        <p:spPr>
          <a:xfrm>
            <a:off x="1148515" y="3398999"/>
            <a:ext cx="7012512" cy="2251249"/>
          </a:xfrm>
          <a:prstGeom prst="rect">
            <a:avLst/>
          </a:prstGeom>
          <a:solidFill>
            <a:srgbClr val="F7760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853069" y="3536263"/>
            <a:ext cx="1607883" cy="553998"/>
          </a:xfrm>
          <a:prstGeom prst="rect">
            <a:avLst/>
          </a:prstGeom>
          <a:noFill/>
        </p:spPr>
        <p:txBody>
          <a:bodyPr wrap="square" rtlCol="0">
            <a:spAutoFit/>
          </a:bodyPr>
          <a:lstStyle/>
          <a:p>
            <a:pPr algn="ctr"/>
            <a:r>
              <a:rPr lang="en-US" sz="3000" dirty="0" smtClean="0">
                <a:solidFill>
                  <a:srgbClr val="000000"/>
                </a:solidFill>
              </a:rPr>
              <a:t>Chip</a:t>
            </a:r>
            <a:endParaRPr lang="en-US" sz="3000" dirty="0">
              <a:solidFill>
                <a:srgbClr val="000000"/>
              </a:solidFill>
            </a:endParaRPr>
          </a:p>
        </p:txBody>
      </p:sp>
      <p:sp>
        <p:nvSpPr>
          <p:cNvPr id="6" name="Rectangle 5"/>
          <p:cNvSpPr/>
          <p:nvPr/>
        </p:nvSpPr>
        <p:spPr>
          <a:xfrm>
            <a:off x="2460952" y="4709219"/>
            <a:ext cx="4337227" cy="783983"/>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Down Arrow 23"/>
          <p:cNvSpPr/>
          <p:nvPr/>
        </p:nvSpPr>
        <p:spPr>
          <a:xfrm>
            <a:off x="6798179" y="5299009"/>
            <a:ext cx="611796" cy="639192"/>
          </a:xfrm>
          <a:prstGeom prst="down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742833" y="5785325"/>
            <a:ext cx="3663597" cy="461665"/>
          </a:xfrm>
          <a:prstGeom prst="rect">
            <a:avLst/>
          </a:prstGeom>
          <a:noFill/>
        </p:spPr>
        <p:txBody>
          <a:bodyPr wrap="square" rtlCol="0">
            <a:spAutoFit/>
          </a:bodyPr>
          <a:lstStyle/>
          <a:p>
            <a:pPr algn="r"/>
            <a:r>
              <a:rPr lang="en-US" sz="2400" dirty="0" smtClean="0"/>
              <a:t> memory (DRAM)</a:t>
            </a:r>
            <a:endParaRPr lang="en-US" sz="2400" dirty="0"/>
          </a:p>
        </p:txBody>
      </p:sp>
      <p:sp>
        <p:nvSpPr>
          <p:cNvPr id="40" name="Slide Number Placeholder 39"/>
          <p:cNvSpPr>
            <a:spLocks noGrp="1"/>
          </p:cNvSpPr>
          <p:nvPr>
            <p:ph type="sldNum" sz="quarter" idx="11"/>
          </p:nvPr>
        </p:nvSpPr>
        <p:spPr/>
        <p:txBody>
          <a:bodyPr/>
          <a:lstStyle/>
          <a:p>
            <a:r>
              <a:rPr lang="nl-NL" smtClean="0"/>
              <a:t>p. </a:t>
            </a:r>
            <a:fld id="{7140F55F-91FA-1542-BC32-3C37D3DC9FD7}" type="slidenum">
              <a:rPr lang="nl-NL" smtClean="0"/>
              <a:pPr/>
              <a:t>2</a:t>
            </a:fld>
            <a:r>
              <a:rPr lang="nl-NL" smtClean="0">
                <a:latin typeface="Times New Roman" charset="0"/>
              </a:rPr>
              <a:t> </a:t>
            </a:r>
            <a:endParaRPr lang="nl-NL">
              <a:latin typeface="Times New Roman" charset="0"/>
            </a:endParaRPr>
          </a:p>
        </p:txBody>
      </p:sp>
      <p:sp>
        <p:nvSpPr>
          <p:cNvPr id="43" name="Rectangle 42"/>
          <p:cNvSpPr/>
          <p:nvPr/>
        </p:nvSpPr>
        <p:spPr>
          <a:xfrm>
            <a:off x="2857192" y="3525813"/>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2695052" y="3479622"/>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45" name="Rectangle 44"/>
          <p:cNvSpPr/>
          <p:nvPr/>
        </p:nvSpPr>
        <p:spPr>
          <a:xfrm>
            <a:off x="2830970" y="4090261"/>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2748100" y="4074494"/>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49" name="Rectangle 48"/>
          <p:cNvSpPr/>
          <p:nvPr/>
        </p:nvSpPr>
        <p:spPr>
          <a:xfrm>
            <a:off x="3894286" y="3525153"/>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extBox 49"/>
          <p:cNvSpPr txBox="1"/>
          <p:nvPr/>
        </p:nvSpPr>
        <p:spPr>
          <a:xfrm>
            <a:off x="3732146" y="3478962"/>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51" name="Rectangle 50"/>
          <p:cNvSpPr/>
          <p:nvPr/>
        </p:nvSpPr>
        <p:spPr>
          <a:xfrm>
            <a:off x="3868064" y="4089601"/>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3785194" y="4073834"/>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53" name="Rectangle 52"/>
          <p:cNvSpPr/>
          <p:nvPr/>
        </p:nvSpPr>
        <p:spPr>
          <a:xfrm>
            <a:off x="4931996" y="3525240"/>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4769856" y="3479049"/>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55" name="Rectangle 54"/>
          <p:cNvSpPr/>
          <p:nvPr/>
        </p:nvSpPr>
        <p:spPr>
          <a:xfrm>
            <a:off x="4905774" y="4089688"/>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4822904" y="4073921"/>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57" name="Rectangle 56"/>
          <p:cNvSpPr/>
          <p:nvPr/>
        </p:nvSpPr>
        <p:spPr>
          <a:xfrm>
            <a:off x="5973969" y="3525153"/>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Box 57"/>
          <p:cNvSpPr txBox="1"/>
          <p:nvPr/>
        </p:nvSpPr>
        <p:spPr>
          <a:xfrm>
            <a:off x="5811829" y="3478962"/>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59" name="Rectangle 58"/>
          <p:cNvSpPr/>
          <p:nvPr/>
        </p:nvSpPr>
        <p:spPr>
          <a:xfrm>
            <a:off x="5947747" y="4089601"/>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5864877" y="4073834"/>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37" name="Rectangle 36"/>
          <p:cNvSpPr/>
          <p:nvPr/>
        </p:nvSpPr>
        <p:spPr>
          <a:xfrm>
            <a:off x="2432095" y="1863487"/>
            <a:ext cx="4269677" cy="8520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540051" y="1196084"/>
            <a:ext cx="2175371" cy="647741"/>
          </a:xfrm>
          <a:prstGeom prst="rect">
            <a:avLst/>
          </a:prstGeom>
          <a:solidFill>
            <a:srgbClr val="D1020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2269957" y="1769343"/>
            <a:ext cx="4620978" cy="1015663"/>
          </a:xfrm>
          <a:prstGeom prst="rect">
            <a:avLst/>
          </a:prstGeom>
          <a:noFill/>
        </p:spPr>
        <p:txBody>
          <a:bodyPr wrap="square" rtlCol="0">
            <a:spAutoFit/>
          </a:bodyPr>
          <a:lstStyle/>
          <a:p>
            <a:pPr algn="ctr"/>
            <a:r>
              <a:rPr lang="en-US" sz="3000" dirty="0" smtClean="0">
                <a:solidFill>
                  <a:schemeClr val="tx1"/>
                </a:solidFill>
              </a:rPr>
              <a:t>Managed language runtime environment</a:t>
            </a:r>
            <a:endParaRPr lang="en-US" sz="3000" dirty="0">
              <a:solidFill>
                <a:schemeClr val="tx1"/>
              </a:solidFill>
            </a:endParaRPr>
          </a:p>
        </p:txBody>
      </p:sp>
      <p:sp>
        <p:nvSpPr>
          <p:cNvPr id="41" name="TextBox 40"/>
          <p:cNvSpPr txBox="1"/>
          <p:nvPr/>
        </p:nvSpPr>
        <p:spPr>
          <a:xfrm>
            <a:off x="3538870" y="1229483"/>
            <a:ext cx="2161862" cy="553998"/>
          </a:xfrm>
          <a:prstGeom prst="rect">
            <a:avLst/>
          </a:prstGeom>
          <a:noFill/>
        </p:spPr>
        <p:txBody>
          <a:bodyPr wrap="square" rtlCol="0">
            <a:spAutoFit/>
          </a:bodyPr>
          <a:lstStyle/>
          <a:p>
            <a:pPr algn="ctr"/>
            <a:r>
              <a:rPr lang="en-US" sz="3000" dirty="0" smtClean="0">
                <a:solidFill>
                  <a:schemeClr val="tx1"/>
                </a:solidFill>
              </a:rPr>
              <a:t>Application</a:t>
            </a:r>
            <a:endParaRPr lang="en-US" sz="3000" dirty="0">
              <a:solidFill>
                <a:schemeClr val="tx1"/>
              </a:solidFill>
            </a:endParaRPr>
          </a:p>
        </p:txBody>
      </p:sp>
      <p:sp>
        <p:nvSpPr>
          <p:cNvPr id="42" name="Rectangle 41"/>
          <p:cNvSpPr/>
          <p:nvPr/>
        </p:nvSpPr>
        <p:spPr>
          <a:xfrm>
            <a:off x="1594373" y="2730495"/>
            <a:ext cx="6026190" cy="664657"/>
          </a:xfrm>
          <a:prstGeom prst="rect">
            <a:avLst/>
          </a:prstGeom>
          <a:solidFill>
            <a:srgbClr val="686A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2269957" y="2766105"/>
            <a:ext cx="4620978" cy="553998"/>
          </a:xfrm>
          <a:prstGeom prst="rect">
            <a:avLst/>
          </a:prstGeom>
          <a:noFill/>
        </p:spPr>
        <p:txBody>
          <a:bodyPr wrap="square" rtlCol="0">
            <a:spAutoFit/>
          </a:bodyPr>
          <a:lstStyle/>
          <a:p>
            <a:pPr algn="ctr"/>
            <a:r>
              <a:rPr lang="en-US" sz="3000" dirty="0" smtClean="0">
                <a:solidFill>
                  <a:srgbClr val="000000"/>
                </a:solidFill>
              </a:rPr>
              <a:t>Operating System</a:t>
            </a:r>
            <a:endParaRPr lang="en-US" sz="3000" dirty="0">
              <a:solidFill>
                <a:srgbClr val="000000"/>
              </a:solidFill>
            </a:endParaRPr>
          </a:p>
        </p:txBody>
      </p:sp>
      <p:sp>
        <p:nvSpPr>
          <p:cNvPr id="48" name="Rectangle 47"/>
          <p:cNvSpPr/>
          <p:nvPr/>
        </p:nvSpPr>
        <p:spPr>
          <a:xfrm>
            <a:off x="2460952" y="4709219"/>
            <a:ext cx="4337227" cy="783983"/>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Content Placeholder 2"/>
          <p:cNvSpPr txBox="1">
            <a:spLocks/>
          </p:cNvSpPr>
          <p:nvPr/>
        </p:nvSpPr>
        <p:spPr bwMode="auto">
          <a:xfrm>
            <a:off x="412733" y="1655175"/>
            <a:ext cx="2219906" cy="1011098"/>
          </a:xfrm>
          <a:prstGeom prst="rect">
            <a:avLst/>
          </a:prstGeom>
          <a:solidFill>
            <a:schemeClr val="bg1"/>
          </a:solidFill>
          <a:ln>
            <a:solidFill>
              <a:schemeClr val="tx1"/>
            </a:solidFill>
          </a:ln>
          <a:extLs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normAutofit fontScale="92500" lnSpcReduction="10000"/>
          </a:bodyPr>
          <a:lstStyle>
            <a:lvl1pPr marL="282575" indent="-282575" algn="l" rtl="0" eaLnBrk="1" fontAlgn="base" hangingPunct="1">
              <a:spcBef>
                <a:spcPct val="20000"/>
              </a:spcBef>
              <a:spcAft>
                <a:spcPct val="0"/>
              </a:spcAft>
              <a:buClr>
                <a:srgbClr val="0A1E60"/>
              </a:buClr>
              <a:buSzPct val="75000"/>
              <a:buFont typeface="Wingdings" charset="0"/>
              <a:buChar char="n"/>
              <a:defRPr sz="2800" b="1">
                <a:solidFill>
                  <a:srgbClr val="5F5F5F"/>
                </a:solidFill>
                <a:latin typeface="+mn-lt"/>
                <a:ea typeface="ＭＳ Ｐゴシック" charset="0"/>
                <a:cs typeface="+mn-cs"/>
              </a:defRPr>
            </a:lvl1pPr>
            <a:lvl2pPr marL="755650" indent="-282575" algn="l" rtl="0" eaLnBrk="1" fontAlgn="base" hangingPunct="1">
              <a:spcBef>
                <a:spcPct val="20000"/>
              </a:spcBef>
              <a:spcAft>
                <a:spcPct val="0"/>
              </a:spcAft>
              <a:buClr>
                <a:srgbClr val="8977BA"/>
              </a:buClr>
              <a:buSzPct val="70000"/>
              <a:buFont typeface="Wingdings" charset="0"/>
              <a:buChar char="l"/>
              <a:defRPr sz="2400">
                <a:solidFill>
                  <a:srgbClr val="5F5F5F"/>
                </a:solidFill>
                <a:latin typeface="+mn-lt"/>
                <a:ea typeface="ＭＳ Ｐゴシック" charset="0"/>
              </a:defRPr>
            </a:lvl2pPr>
            <a:lvl3pPr marL="1146175" indent="-200025" algn="l" rtl="0" eaLnBrk="1" fontAlgn="base" hangingPunct="1">
              <a:spcBef>
                <a:spcPct val="20000"/>
              </a:spcBef>
              <a:spcAft>
                <a:spcPct val="0"/>
              </a:spcAft>
              <a:buSzPct val="75000"/>
              <a:buFont typeface="Wingdings" charset="0"/>
              <a:buChar char="w"/>
              <a:defRPr sz="2000" b="1">
                <a:solidFill>
                  <a:srgbClr val="5F5F5F"/>
                </a:solidFill>
                <a:latin typeface="+mn-lt"/>
                <a:ea typeface="ＭＳ Ｐゴシック" charset="0"/>
              </a:defRPr>
            </a:lvl3pPr>
            <a:lvl4pPr marL="1936750" indent="-228600" algn="l" rtl="0" eaLnBrk="1" fontAlgn="base" hangingPunct="1">
              <a:spcBef>
                <a:spcPct val="20000"/>
              </a:spcBef>
              <a:spcAft>
                <a:spcPct val="0"/>
              </a:spcAft>
              <a:buChar char="–"/>
              <a:defRPr sz="2000">
                <a:solidFill>
                  <a:srgbClr val="5F5F5F"/>
                </a:solidFill>
                <a:latin typeface="+mn-lt"/>
                <a:ea typeface="ＭＳ Ｐゴシック" charset="0"/>
              </a:defRPr>
            </a:lvl4pPr>
            <a:lvl5pPr marL="2355850" indent="-228600" algn="l" rtl="0" eaLnBrk="1" fontAlgn="base" hangingPunct="1">
              <a:spcBef>
                <a:spcPct val="20000"/>
              </a:spcBef>
              <a:spcAft>
                <a:spcPct val="0"/>
              </a:spcAft>
              <a:buChar char="»"/>
              <a:defRPr sz="2000">
                <a:solidFill>
                  <a:srgbClr val="5F5F5F"/>
                </a:solidFill>
                <a:latin typeface="+mn-lt"/>
                <a:ea typeface="ＭＳ Ｐゴシック" charset="0"/>
              </a:defRPr>
            </a:lvl5pPr>
            <a:lvl6pPr marL="2813050" indent="-228600" algn="l" rtl="0" eaLnBrk="1" fontAlgn="base" hangingPunct="1">
              <a:spcBef>
                <a:spcPct val="20000"/>
              </a:spcBef>
              <a:spcAft>
                <a:spcPct val="0"/>
              </a:spcAft>
              <a:buChar char="»"/>
              <a:defRPr sz="2000">
                <a:solidFill>
                  <a:srgbClr val="5F5F5F"/>
                </a:solidFill>
                <a:latin typeface="+mn-lt"/>
              </a:defRPr>
            </a:lvl6pPr>
            <a:lvl7pPr marL="3270250" indent="-228600" algn="l" rtl="0" eaLnBrk="1" fontAlgn="base" hangingPunct="1">
              <a:spcBef>
                <a:spcPct val="20000"/>
              </a:spcBef>
              <a:spcAft>
                <a:spcPct val="0"/>
              </a:spcAft>
              <a:buChar char="»"/>
              <a:defRPr sz="2000">
                <a:solidFill>
                  <a:srgbClr val="5F5F5F"/>
                </a:solidFill>
                <a:latin typeface="+mn-lt"/>
              </a:defRPr>
            </a:lvl7pPr>
            <a:lvl8pPr marL="3727450" indent="-228600" algn="l" rtl="0" eaLnBrk="1" fontAlgn="base" hangingPunct="1">
              <a:spcBef>
                <a:spcPct val="20000"/>
              </a:spcBef>
              <a:spcAft>
                <a:spcPct val="0"/>
              </a:spcAft>
              <a:buChar char="»"/>
              <a:defRPr sz="2000">
                <a:solidFill>
                  <a:srgbClr val="5F5F5F"/>
                </a:solidFill>
                <a:latin typeface="+mn-lt"/>
              </a:defRPr>
            </a:lvl8pPr>
            <a:lvl9pPr marL="4184650" indent="-228600" algn="l" rtl="0" eaLnBrk="1" fontAlgn="base" hangingPunct="1">
              <a:spcBef>
                <a:spcPct val="20000"/>
              </a:spcBef>
              <a:spcAft>
                <a:spcPct val="0"/>
              </a:spcAft>
              <a:buChar char="»"/>
              <a:defRPr sz="2000">
                <a:solidFill>
                  <a:srgbClr val="5F5F5F"/>
                </a:solidFill>
                <a:latin typeface="+mn-lt"/>
              </a:defRPr>
            </a:lvl9pPr>
          </a:lstStyle>
          <a:p>
            <a:pPr marL="0" indent="0" algn="ctr">
              <a:buFont typeface="Wingdings" charset="0"/>
              <a:buNone/>
            </a:pPr>
            <a:r>
              <a:rPr lang="en-US" sz="2400" dirty="0" smtClean="0"/>
              <a:t>Objects rapidly allocated and short-lived</a:t>
            </a:r>
          </a:p>
        </p:txBody>
      </p:sp>
      <p:sp>
        <p:nvSpPr>
          <p:cNvPr id="76" name="TextBox 75"/>
          <p:cNvSpPr txBox="1"/>
          <p:nvPr/>
        </p:nvSpPr>
        <p:spPr>
          <a:xfrm>
            <a:off x="3894286" y="4806566"/>
            <a:ext cx="1374818" cy="553998"/>
          </a:xfrm>
          <a:prstGeom prst="rect">
            <a:avLst/>
          </a:prstGeom>
          <a:noFill/>
        </p:spPr>
        <p:txBody>
          <a:bodyPr wrap="square" rtlCol="0">
            <a:spAutoFit/>
          </a:bodyPr>
          <a:lstStyle/>
          <a:p>
            <a:pPr algn="ctr"/>
            <a:r>
              <a:rPr lang="en-US" sz="3000" dirty="0" smtClean="0">
                <a:solidFill>
                  <a:srgbClr val="000000"/>
                </a:solidFill>
              </a:rPr>
              <a:t>LLC</a:t>
            </a:r>
            <a:endParaRPr lang="en-US" sz="3000" dirty="0">
              <a:solidFill>
                <a:srgbClr val="000000"/>
              </a:solidFill>
            </a:endParaRPr>
          </a:p>
        </p:txBody>
      </p:sp>
    </p:spTree>
    <p:extLst>
      <p:ext uri="{BB962C8B-B14F-4D97-AF65-F5344CB8AC3E}">
        <p14:creationId xmlns:p14="http://schemas.microsoft.com/office/powerpoint/2010/main" val="21347411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1" nodeType="withEffect">
                                  <p:stCondLst>
                                    <p:cond delay="0"/>
                                  </p:stCondLst>
                                  <p:iterate type="lt">
                                    <p:tmAbs val="0"/>
                                  </p:iterate>
                                  <p:childTnLst>
                                    <p:set>
                                      <p:cBhvr>
                                        <p:cTn id="20" dur="1" fill="hold">
                                          <p:stCondLst>
                                            <p:cond delay="0"/>
                                          </p:stCondLst>
                                        </p:cTn>
                                        <p:tgtEl>
                                          <p:spTgt spid="3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7" presetClass="emph" presetSubtype="2" fill="hold" grpId="0" nodeType="clickEffect">
                                  <p:stCondLst>
                                    <p:cond delay="0"/>
                                  </p:stCondLst>
                                  <p:childTnLst>
                                    <p:animClr clrSpc="rgb" dir="cw">
                                      <p:cBhvr>
                                        <p:cTn id="24" dur="2000" fill="hold"/>
                                        <p:tgtEl>
                                          <p:spTgt spid="37"/>
                                        </p:tgtEl>
                                        <p:attrNameLst>
                                          <p:attrName>stroke.color</p:attrName>
                                        </p:attrNameLst>
                                      </p:cBhvr>
                                      <p:to>
                                        <a:schemeClr val="tx1"/>
                                      </p:to>
                                    </p:animClr>
                                    <p:set>
                                      <p:cBhvr>
                                        <p:cTn id="25" dur="2000" fill="hold"/>
                                        <p:tgtEl>
                                          <p:spTgt spid="37"/>
                                        </p:tgtEl>
                                        <p:attrNameLst>
                                          <p:attrName>stroke.on</p:attrName>
                                        </p:attrNameLst>
                                      </p:cBhvr>
                                      <p:to>
                                        <p:strVal val="true"/>
                                      </p:to>
                                    </p:set>
                                  </p:childTnLst>
                                </p:cTn>
                              </p:par>
                              <p:par>
                                <p:cTn id="26" presetID="15" presetClass="emph" presetSubtype="0" grpId="0" nodeType="withEffect">
                                  <p:stCondLst>
                                    <p:cond delay="0"/>
                                  </p:stCondLst>
                                  <p:iterate type="lt">
                                    <p:tmAbs val="25"/>
                                  </p:iterate>
                                  <p:childTnLst>
                                    <p:set>
                                      <p:cBhvr override="childStyle">
                                        <p:cTn id="27" dur="indefinite"/>
                                        <p:tgtEl>
                                          <p:spTgt spid="39"/>
                                        </p:tgtEl>
                                        <p:attrNameLst>
                                          <p:attrName>style.fontWeight</p:attrName>
                                        </p:attrNameLst>
                                      </p:cBhvr>
                                      <p:to>
                                        <p:strVal val="bold"/>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7" grpId="1" animBg="1"/>
      <p:bldP spid="38" grpId="0" animBg="1"/>
      <p:bldP spid="39" grpId="0"/>
      <p:bldP spid="39" grpId="1"/>
      <p:bldP spid="41" grpId="0"/>
      <p:bldP spid="42" grpId="0" animBg="1"/>
      <p:bldP spid="47" grpId="0"/>
      <p:bldP spid="7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DRAM Writes (8MB nursery)</a:t>
            </a:r>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20</a:t>
            </a:fld>
            <a:r>
              <a:rPr lang="nl-NL" smtClean="0">
                <a:latin typeface="Times New Roman" charset="0"/>
              </a:rPr>
              <a:t> </a:t>
            </a:r>
            <a:endParaRPr lang="nl-NL">
              <a:latin typeface="Times New Roman"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8530716"/>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6" name="Down Arrow 5"/>
          <p:cNvSpPr/>
          <p:nvPr/>
        </p:nvSpPr>
        <p:spPr bwMode="auto">
          <a:xfrm>
            <a:off x="6196498" y="1244285"/>
            <a:ext cx="423363" cy="910765"/>
          </a:xfrm>
          <a:prstGeom prst="downArrow">
            <a:avLst/>
          </a:prstGeom>
          <a:solidFill>
            <a:schemeClr val="tx1">
              <a:lumMod val="50000"/>
              <a:lumOff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314636901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DRAM Reads (8MB nursery)</a:t>
            </a:r>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21</a:t>
            </a:fld>
            <a:r>
              <a:rPr lang="nl-NL" smtClean="0">
                <a:latin typeface="Times New Roman" charset="0"/>
              </a:rPr>
              <a:t> </a:t>
            </a:r>
            <a:endParaRPr lang="nl-NL">
              <a:latin typeface="Times New Roman"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4791276"/>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7" name="Down Arrow 6"/>
          <p:cNvSpPr/>
          <p:nvPr/>
        </p:nvSpPr>
        <p:spPr bwMode="auto">
          <a:xfrm>
            <a:off x="6029721" y="1244285"/>
            <a:ext cx="423363" cy="910765"/>
          </a:xfrm>
          <a:prstGeom prst="downArrow">
            <a:avLst/>
          </a:prstGeom>
          <a:solidFill>
            <a:schemeClr val="tx1">
              <a:lumMod val="50000"/>
              <a:lumOff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7012501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DRAM Reads (8MB nursery)</a:t>
            </a:r>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22</a:t>
            </a:fld>
            <a:r>
              <a:rPr lang="nl-NL" smtClean="0">
                <a:latin typeface="Times New Roman" charset="0"/>
              </a:rPr>
              <a:t> </a:t>
            </a:r>
            <a:endParaRPr lang="nl-NL">
              <a:latin typeface="Times New Roman"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85208444"/>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7" name="Down Arrow 6"/>
          <p:cNvSpPr/>
          <p:nvPr/>
        </p:nvSpPr>
        <p:spPr bwMode="auto">
          <a:xfrm>
            <a:off x="6029721" y="1244285"/>
            <a:ext cx="423363" cy="910765"/>
          </a:xfrm>
          <a:prstGeom prst="downArrow">
            <a:avLst/>
          </a:prstGeom>
          <a:solidFill>
            <a:schemeClr val="tx1">
              <a:lumMod val="50000"/>
              <a:lumOff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333509518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DRAM Reads (8MB nursery)</a:t>
            </a:r>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23</a:t>
            </a:fld>
            <a:r>
              <a:rPr lang="nl-NL" smtClean="0">
                <a:latin typeface="Times New Roman" charset="0"/>
              </a:rPr>
              <a:t> </a:t>
            </a:r>
            <a:endParaRPr lang="nl-NL">
              <a:latin typeface="Times New Roman"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59516948"/>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7" name="Down Arrow 6"/>
          <p:cNvSpPr/>
          <p:nvPr/>
        </p:nvSpPr>
        <p:spPr bwMode="auto">
          <a:xfrm>
            <a:off x="6029721" y="1244285"/>
            <a:ext cx="423363" cy="910765"/>
          </a:xfrm>
          <a:prstGeom prst="downArrow">
            <a:avLst/>
          </a:prstGeom>
          <a:solidFill>
            <a:schemeClr val="tx1">
              <a:lumMod val="50000"/>
              <a:lumOff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131700857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DRAM Reads (8MB nursery)</a:t>
            </a:r>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24</a:t>
            </a:fld>
            <a:r>
              <a:rPr lang="nl-NL" smtClean="0">
                <a:latin typeface="Times New Roman" charset="0"/>
              </a:rPr>
              <a:t> </a:t>
            </a:r>
            <a:endParaRPr lang="nl-NL">
              <a:latin typeface="Times New Roman"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70111555"/>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7" name="Down Arrow 6"/>
          <p:cNvSpPr/>
          <p:nvPr/>
        </p:nvSpPr>
        <p:spPr bwMode="auto">
          <a:xfrm>
            <a:off x="6029721" y="1244285"/>
            <a:ext cx="423363" cy="910765"/>
          </a:xfrm>
          <a:prstGeom prst="downArrow">
            <a:avLst/>
          </a:prstGeom>
          <a:solidFill>
            <a:schemeClr val="tx1">
              <a:lumMod val="50000"/>
              <a:lumOff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215514461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DRAM Reads (8MB nursery)</a:t>
            </a:r>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25</a:t>
            </a:fld>
            <a:r>
              <a:rPr lang="nl-NL" smtClean="0">
                <a:latin typeface="Times New Roman" charset="0"/>
              </a:rPr>
              <a:t> </a:t>
            </a:r>
            <a:endParaRPr lang="nl-NL">
              <a:latin typeface="Times New Roman"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13514700"/>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7" name="Down Arrow 6"/>
          <p:cNvSpPr/>
          <p:nvPr/>
        </p:nvSpPr>
        <p:spPr bwMode="auto">
          <a:xfrm>
            <a:off x="6029721" y="1244285"/>
            <a:ext cx="423363" cy="910765"/>
          </a:xfrm>
          <a:prstGeom prst="downArrow">
            <a:avLst/>
          </a:prstGeom>
          <a:solidFill>
            <a:schemeClr val="tx1">
              <a:lumMod val="50000"/>
              <a:lumOff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291394260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799" y="381000"/>
            <a:ext cx="6325483" cy="492125"/>
          </a:xfrm>
        </p:spPr>
        <p:txBody>
          <a:bodyPr/>
          <a:lstStyle/>
          <a:p>
            <a:r>
              <a:rPr lang="en-US" dirty="0" smtClean="0"/>
              <a:t>Dynamic DRAM Energy </a:t>
            </a:r>
            <a:r>
              <a:rPr lang="en-US" dirty="0"/>
              <a:t>(8MB nursery)</a:t>
            </a:r>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26</a:t>
            </a:fld>
            <a:r>
              <a:rPr lang="nl-NL" smtClean="0">
                <a:latin typeface="Times New Roman" charset="0"/>
              </a:rPr>
              <a:t> </a:t>
            </a:r>
            <a:endParaRPr lang="nl-NL">
              <a:latin typeface="Times New Roman"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30727099"/>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8" name="Down Arrow 7"/>
          <p:cNvSpPr/>
          <p:nvPr/>
        </p:nvSpPr>
        <p:spPr bwMode="auto">
          <a:xfrm rot="10800000">
            <a:off x="6491565" y="1244285"/>
            <a:ext cx="423363" cy="910765"/>
          </a:xfrm>
          <a:prstGeom prst="downArrow">
            <a:avLst/>
          </a:prstGeom>
          <a:solidFill>
            <a:schemeClr val="tx1">
              <a:lumMod val="50000"/>
              <a:lumOff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341562844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799" y="381000"/>
            <a:ext cx="6325483" cy="492125"/>
          </a:xfrm>
        </p:spPr>
        <p:txBody>
          <a:bodyPr/>
          <a:lstStyle/>
          <a:p>
            <a:r>
              <a:rPr lang="en-US" dirty="0" smtClean="0"/>
              <a:t>Dynamic DRAM Energy </a:t>
            </a:r>
            <a:r>
              <a:rPr lang="en-US" dirty="0"/>
              <a:t>(8MB nursery)</a:t>
            </a:r>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27</a:t>
            </a:fld>
            <a:r>
              <a:rPr lang="nl-NL" smtClean="0">
                <a:latin typeface="Times New Roman" charset="0"/>
              </a:rPr>
              <a:t> </a:t>
            </a:r>
            <a:endParaRPr lang="nl-NL">
              <a:latin typeface="Times New Roman"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40048282"/>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8" name="Down Arrow 7"/>
          <p:cNvSpPr/>
          <p:nvPr/>
        </p:nvSpPr>
        <p:spPr bwMode="auto">
          <a:xfrm rot="10800000">
            <a:off x="6491565" y="1244285"/>
            <a:ext cx="423363" cy="910765"/>
          </a:xfrm>
          <a:prstGeom prst="downArrow">
            <a:avLst/>
          </a:prstGeom>
          <a:solidFill>
            <a:schemeClr val="tx1">
              <a:lumMod val="50000"/>
              <a:lumOff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248022551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DRAM Energy</a:t>
            </a:r>
            <a:endParaRPr lang="en-US" dirty="0"/>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28</a:t>
            </a:fld>
            <a:r>
              <a:rPr lang="nl-NL" smtClean="0">
                <a:latin typeface="Times New Roman" charset="0"/>
              </a:rPr>
              <a:t> </a:t>
            </a:r>
            <a:endParaRPr lang="nl-NL">
              <a:latin typeface="Times New Roman"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11837954"/>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225168" y="5567127"/>
            <a:ext cx="731263" cy="307777"/>
          </a:xfrm>
          <a:prstGeom prst="rect">
            <a:avLst/>
          </a:prstGeom>
          <a:noFill/>
        </p:spPr>
        <p:txBody>
          <a:bodyPr wrap="square" rtlCol="0">
            <a:spAutoFit/>
          </a:bodyPr>
          <a:lstStyle/>
          <a:p>
            <a:r>
              <a:rPr lang="en-US" sz="1400" dirty="0" smtClean="0"/>
              <a:t>-22%</a:t>
            </a:r>
            <a:endParaRPr lang="en-US" sz="1400" dirty="0"/>
          </a:p>
        </p:txBody>
      </p:sp>
      <p:sp>
        <p:nvSpPr>
          <p:cNvPr id="7" name="Down Arrow 6"/>
          <p:cNvSpPr/>
          <p:nvPr/>
        </p:nvSpPr>
        <p:spPr bwMode="auto">
          <a:xfrm rot="10800000">
            <a:off x="6703246" y="1244285"/>
            <a:ext cx="423363" cy="910765"/>
          </a:xfrm>
          <a:prstGeom prst="downArrow">
            <a:avLst/>
          </a:prstGeom>
          <a:solidFill>
            <a:schemeClr val="tx1">
              <a:lumMod val="50000"/>
              <a:lumOff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153135862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DRAM Energy</a:t>
            </a:r>
            <a:endParaRPr lang="en-US" dirty="0"/>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29</a:t>
            </a:fld>
            <a:r>
              <a:rPr lang="nl-NL" smtClean="0">
                <a:latin typeface="Times New Roman" charset="0"/>
              </a:rPr>
              <a:t> </a:t>
            </a:r>
            <a:endParaRPr lang="nl-NL">
              <a:latin typeface="Times New Roman"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74734438"/>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250826" y="5567127"/>
            <a:ext cx="731263" cy="307777"/>
          </a:xfrm>
          <a:prstGeom prst="rect">
            <a:avLst/>
          </a:prstGeom>
          <a:noFill/>
        </p:spPr>
        <p:txBody>
          <a:bodyPr wrap="square" rtlCol="0">
            <a:spAutoFit/>
          </a:bodyPr>
          <a:lstStyle/>
          <a:p>
            <a:r>
              <a:rPr lang="en-US" sz="1400" dirty="0" smtClean="0"/>
              <a:t>-22%</a:t>
            </a:r>
            <a:endParaRPr lang="en-US" sz="1400" dirty="0"/>
          </a:p>
        </p:txBody>
      </p:sp>
      <p:sp>
        <p:nvSpPr>
          <p:cNvPr id="7" name="Down Arrow 6"/>
          <p:cNvSpPr/>
          <p:nvPr/>
        </p:nvSpPr>
        <p:spPr bwMode="auto">
          <a:xfrm rot="10800000">
            <a:off x="6703246" y="1244285"/>
            <a:ext cx="423363" cy="910765"/>
          </a:xfrm>
          <a:prstGeom prst="downArrow">
            <a:avLst/>
          </a:prstGeom>
          <a:solidFill>
            <a:schemeClr val="tx1">
              <a:lumMod val="50000"/>
              <a:lumOff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21266581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bwMode="auto">
          <a:xfrm>
            <a:off x="567490" y="5271968"/>
            <a:ext cx="8576510" cy="256592"/>
          </a:xfrm>
          <a:prstGeom prst="rect">
            <a:avLst/>
          </a:prstGeom>
          <a:solidFill>
            <a:schemeClr val="bg1"/>
          </a:solidFill>
          <a:ln w="952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
        <p:nvSpPr>
          <p:cNvPr id="2" name="Title 1"/>
          <p:cNvSpPr>
            <a:spLocks noGrp="1"/>
          </p:cNvSpPr>
          <p:nvPr>
            <p:ph type="title"/>
          </p:nvPr>
        </p:nvSpPr>
        <p:spPr>
          <a:xfrm>
            <a:off x="2590799" y="381000"/>
            <a:ext cx="6343297" cy="492125"/>
          </a:xfrm>
        </p:spPr>
        <p:txBody>
          <a:bodyPr/>
          <a:lstStyle/>
          <a:p>
            <a:r>
              <a:rPr lang="en-US" sz="3200" dirty="0"/>
              <a:t>Problem: Allocation Wall</a:t>
            </a:r>
          </a:p>
        </p:txBody>
      </p:sp>
      <p:sp>
        <p:nvSpPr>
          <p:cNvPr id="3" name="Content Placeholder 2"/>
          <p:cNvSpPr>
            <a:spLocks noGrp="1"/>
          </p:cNvSpPr>
          <p:nvPr>
            <p:ph idx="1"/>
          </p:nvPr>
        </p:nvSpPr>
        <p:spPr>
          <a:xfrm>
            <a:off x="457200" y="1092642"/>
            <a:ext cx="8229600" cy="4525963"/>
          </a:xfrm>
        </p:spPr>
        <p:txBody>
          <a:bodyPr>
            <a:normAutofit/>
          </a:bodyPr>
          <a:lstStyle/>
          <a:p>
            <a:endParaRPr lang="en-US" dirty="0" smtClean="0"/>
          </a:p>
        </p:txBody>
      </p:sp>
      <p:sp>
        <p:nvSpPr>
          <p:cNvPr id="4" name="Rectangle 3"/>
          <p:cNvSpPr/>
          <p:nvPr/>
        </p:nvSpPr>
        <p:spPr>
          <a:xfrm>
            <a:off x="1148515" y="3398999"/>
            <a:ext cx="7012512" cy="2251249"/>
          </a:xfrm>
          <a:prstGeom prst="rect">
            <a:avLst/>
          </a:prstGeom>
          <a:solidFill>
            <a:srgbClr val="F7760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853069" y="3536263"/>
            <a:ext cx="1607883" cy="553998"/>
          </a:xfrm>
          <a:prstGeom prst="rect">
            <a:avLst/>
          </a:prstGeom>
          <a:noFill/>
        </p:spPr>
        <p:txBody>
          <a:bodyPr wrap="square" rtlCol="0">
            <a:spAutoFit/>
          </a:bodyPr>
          <a:lstStyle/>
          <a:p>
            <a:pPr algn="ctr"/>
            <a:r>
              <a:rPr lang="en-US" sz="3000" dirty="0" smtClean="0">
                <a:solidFill>
                  <a:srgbClr val="000000"/>
                </a:solidFill>
              </a:rPr>
              <a:t>Chip</a:t>
            </a:r>
            <a:endParaRPr lang="en-US" sz="3000" dirty="0">
              <a:solidFill>
                <a:srgbClr val="000000"/>
              </a:solidFill>
            </a:endParaRPr>
          </a:p>
        </p:txBody>
      </p:sp>
      <p:sp>
        <p:nvSpPr>
          <p:cNvPr id="6" name="Rectangle 5"/>
          <p:cNvSpPr/>
          <p:nvPr/>
        </p:nvSpPr>
        <p:spPr>
          <a:xfrm>
            <a:off x="2460952" y="4709219"/>
            <a:ext cx="4337227" cy="783983"/>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Down Arrow 23"/>
          <p:cNvSpPr/>
          <p:nvPr/>
        </p:nvSpPr>
        <p:spPr>
          <a:xfrm>
            <a:off x="6798179" y="5299009"/>
            <a:ext cx="611796" cy="639192"/>
          </a:xfrm>
          <a:prstGeom prst="down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742833" y="5785325"/>
            <a:ext cx="3663597" cy="461665"/>
          </a:xfrm>
          <a:prstGeom prst="rect">
            <a:avLst/>
          </a:prstGeom>
          <a:noFill/>
        </p:spPr>
        <p:txBody>
          <a:bodyPr wrap="square" rtlCol="0">
            <a:spAutoFit/>
          </a:bodyPr>
          <a:lstStyle/>
          <a:p>
            <a:pPr algn="r"/>
            <a:r>
              <a:rPr lang="en-US" sz="2400" dirty="0" smtClean="0"/>
              <a:t> memory (DRAM)</a:t>
            </a:r>
            <a:endParaRPr lang="en-US" sz="2400" dirty="0"/>
          </a:p>
        </p:txBody>
      </p:sp>
      <p:sp>
        <p:nvSpPr>
          <p:cNvPr id="40" name="Slide Number Placeholder 39"/>
          <p:cNvSpPr>
            <a:spLocks noGrp="1"/>
          </p:cNvSpPr>
          <p:nvPr>
            <p:ph type="sldNum" sz="quarter" idx="11"/>
          </p:nvPr>
        </p:nvSpPr>
        <p:spPr/>
        <p:txBody>
          <a:bodyPr/>
          <a:lstStyle/>
          <a:p>
            <a:r>
              <a:rPr lang="nl-NL" smtClean="0"/>
              <a:t>p. </a:t>
            </a:r>
            <a:fld id="{7140F55F-91FA-1542-BC32-3C37D3DC9FD7}" type="slidenum">
              <a:rPr lang="nl-NL" smtClean="0"/>
              <a:pPr/>
              <a:t>3</a:t>
            </a:fld>
            <a:r>
              <a:rPr lang="nl-NL" smtClean="0">
                <a:latin typeface="Times New Roman" charset="0"/>
              </a:rPr>
              <a:t> </a:t>
            </a:r>
            <a:endParaRPr lang="nl-NL">
              <a:latin typeface="Times New Roman" charset="0"/>
            </a:endParaRPr>
          </a:p>
        </p:txBody>
      </p:sp>
      <p:sp>
        <p:nvSpPr>
          <p:cNvPr id="43" name="Rectangle 42"/>
          <p:cNvSpPr/>
          <p:nvPr/>
        </p:nvSpPr>
        <p:spPr>
          <a:xfrm>
            <a:off x="2857192" y="3525813"/>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2695052" y="3479622"/>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45" name="Rectangle 44"/>
          <p:cNvSpPr/>
          <p:nvPr/>
        </p:nvSpPr>
        <p:spPr>
          <a:xfrm>
            <a:off x="2830970" y="4090261"/>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2748100" y="4074494"/>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49" name="Rectangle 48"/>
          <p:cNvSpPr/>
          <p:nvPr/>
        </p:nvSpPr>
        <p:spPr>
          <a:xfrm>
            <a:off x="3894286" y="3525153"/>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extBox 49"/>
          <p:cNvSpPr txBox="1"/>
          <p:nvPr/>
        </p:nvSpPr>
        <p:spPr>
          <a:xfrm>
            <a:off x="3732146" y="3478962"/>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51" name="Rectangle 50"/>
          <p:cNvSpPr/>
          <p:nvPr/>
        </p:nvSpPr>
        <p:spPr>
          <a:xfrm>
            <a:off x="3868064" y="4089601"/>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3785194" y="4073834"/>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53" name="Rectangle 52"/>
          <p:cNvSpPr/>
          <p:nvPr/>
        </p:nvSpPr>
        <p:spPr>
          <a:xfrm>
            <a:off x="4931996" y="3525240"/>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4769856" y="3479049"/>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55" name="Rectangle 54"/>
          <p:cNvSpPr/>
          <p:nvPr/>
        </p:nvSpPr>
        <p:spPr>
          <a:xfrm>
            <a:off x="4905774" y="4089688"/>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4822904" y="4073921"/>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57" name="Rectangle 56"/>
          <p:cNvSpPr/>
          <p:nvPr/>
        </p:nvSpPr>
        <p:spPr>
          <a:xfrm>
            <a:off x="5973969" y="3525153"/>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Box 57"/>
          <p:cNvSpPr txBox="1"/>
          <p:nvPr/>
        </p:nvSpPr>
        <p:spPr>
          <a:xfrm>
            <a:off x="5811829" y="3478962"/>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59" name="Rectangle 58"/>
          <p:cNvSpPr/>
          <p:nvPr/>
        </p:nvSpPr>
        <p:spPr>
          <a:xfrm>
            <a:off x="5947747" y="4089601"/>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5864877" y="4073834"/>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37" name="Rectangle 36"/>
          <p:cNvSpPr/>
          <p:nvPr/>
        </p:nvSpPr>
        <p:spPr>
          <a:xfrm>
            <a:off x="2432095" y="1863487"/>
            <a:ext cx="4269677" cy="852018"/>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540051" y="1196084"/>
            <a:ext cx="2175371" cy="647741"/>
          </a:xfrm>
          <a:prstGeom prst="rect">
            <a:avLst/>
          </a:prstGeom>
          <a:solidFill>
            <a:srgbClr val="D1020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2269957" y="1769343"/>
            <a:ext cx="4620978" cy="1015663"/>
          </a:xfrm>
          <a:prstGeom prst="rect">
            <a:avLst/>
          </a:prstGeom>
          <a:noFill/>
        </p:spPr>
        <p:txBody>
          <a:bodyPr wrap="square" rtlCol="0">
            <a:spAutoFit/>
          </a:bodyPr>
          <a:lstStyle/>
          <a:p>
            <a:pPr algn="ctr"/>
            <a:r>
              <a:rPr lang="en-US" sz="3000" b="1" dirty="0" smtClean="0">
                <a:solidFill>
                  <a:schemeClr val="tx1"/>
                </a:solidFill>
              </a:rPr>
              <a:t>Managed language runtime environment</a:t>
            </a:r>
            <a:endParaRPr lang="en-US" sz="3000" b="1" dirty="0">
              <a:solidFill>
                <a:schemeClr val="tx1"/>
              </a:solidFill>
            </a:endParaRPr>
          </a:p>
        </p:txBody>
      </p:sp>
      <p:sp>
        <p:nvSpPr>
          <p:cNvPr id="41" name="TextBox 40"/>
          <p:cNvSpPr txBox="1"/>
          <p:nvPr/>
        </p:nvSpPr>
        <p:spPr>
          <a:xfrm>
            <a:off x="3538870" y="1229483"/>
            <a:ext cx="2161862" cy="553998"/>
          </a:xfrm>
          <a:prstGeom prst="rect">
            <a:avLst/>
          </a:prstGeom>
          <a:noFill/>
        </p:spPr>
        <p:txBody>
          <a:bodyPr wrap="square" rtlCol="0">
            <a:spAutoFit/>
          </a:bodyPr>
          <a:lstStyle/>
          <a:p>
            <a:pPr algn="ctr"/>
            <a:r>
              <a:rPr lang="en-US" sz="3000" dirty="0" smtClean="0">
                <a:solidFill>
                  <a:schemeClr val="tx1"/>
                </a:solidFill>
              </a:rPr>
              <a:t>Application</a:t>
            </a:r>
            <a:endParaRPr lang="en-US" sz="3000" dirty="0">
              <a:solidFill>
                <a:schemeClr val="tx1"/>
              </a:solidFill>
            </a:endParaRPr>
          </a:p>
        </p:txBody>
      </p:sp>
      <p:sp>
        <p:nvSpPr>
          <p:cNvPr id="42" name="Rectangle 41"/>
          <p:cNvSpPr/>
          <p:nvPr/>
        </p:nvSpPr>
        <p:spPr>
          <a:xfrm>
            <a:off x="1594373" y="2730495"/>
            <a:ext cx="6026190" cy="664657"/>
          </a:xfrm>
          <a:prstGeom prst="rect">
            <a:avLst/>
          </a:prstGeom>
          <a:solidFill>
            <a:srgbClr val="686A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2269957" y="2766105"/>
            <a:ext cx="4620978" cy="553998"/>
          </a:xfrm>
          <a:prstGeom prst="rect">
            <a:avLst/>
          </a:prstGeom>
          <a:noFill/>
        </p:spPr>
        <p:txBody>
          <a:bodyPr wrap="square" rtlCol="0">
            <a:spAutoFit/>
          </a:bodyPr>
          <a:lstStyle/>
          <a:p>
            <a:pPr algn="ctr"/>
            <a:r>
              <a:rPr lang="en-US" sz="3000" dirty="0" smtClean="0">
                <a:solidFill>
                  <a:srgbClr val="000000"/>
                </a:solidFill>
              </a:rPr>
              <a:t>Operating System</a:t>
            </a:r>
            <a:endParaRPr lang="en-US" sz="3000" dirty="0">
              <a:solidFill>
                <a:srgbClr val="000000"/>
              </a:solidFill>
            </a:endParaRPr>
          </a:p>
        </p:txBody>
      </p:sp>
      <p:sp>
        <p:nvSpPr>
          <p:cNvPr id="36" name="Rectangle 35"/>
          <p:cNvSpPr/>
          <p:nvPr/>
        </p:nvSpPr>
        <p:spPr>
          <a:xfrm>
            <a:off x="3206034" y="5096919"/>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TextBox 47"/>
          <p:cNvSpPr txBox="1"/>
          <p:nvPr/>
        </p:nvSpPr>
        <p:spPr>
          <a:xfrm>
            <a:off x="3092464" y="4980640"/>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87" name="Rectangle 86"/>
          <p:cNvSpPr/>
          <p:nvPr/>
        </p:nvSpPr>
        <p:spPr>
          <a:xfrm>
            <a:off x="2859987" y="5332232"/>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2761136" y="5210254"/>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89" name="Rectangle 88"/>
          <p:cNvSpPr/>
          <p:nvPr/>
        </p:nvSpPr>
        <p:spPr>
          <a:xfrm>
            <a:off x="5307327" y="4894474"/>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TextBox 89"/>
          <p:cNvSpPr txBox="1"/>
          <p:nvPr/>
        </p:nvSpPr>
        <p:spPr>
          <a:xfrm>
            <a:off x="5193757" y="4778195"/>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91" name="Rectangle 90"/>
          <p:cNvSpPr/>
          <p:nvPr/>
        </p:nvSpPr>
        <p:spPr>
          <a:xfrm>
            <a:off x="2638490" y="4894474"/>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TextBox 91"/>
          <p:cNvSpPr txBox="1"/>
          <p:nvPr/>
        </p:nvSpPr>
        <p:spPr>
          <a:xfrm>
            <a:off x="2524920" y="4778195"/>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93" name="Rectangle 92"/>
          <p:cNvSpPr/>
          <p:nvPr/>
        </p:nvSpPr>
        <p:spPr>
          <a:xfrm>
            <a:off x="5814302" y="5186782"/>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TextBox 93"/>
          <p:cNvSpPr txBox="1"/>
          <p:nvPr/>
        </p:nvSpPr>
        <p:spPr>
          <a:xfrm>
            <a:off x="5700732" y="5070503"/>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95" name="Rectangle 94"/>
          <p:cNvSpPr/>
          <p:nvPr/>
        </p:nvSpPr>
        <p:spPr>
          <a:xfrm>
            <a:off x="3653621" y="4841476"/>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TextBox 95"/>
          <p:cNvSpPr txBox="1"/>
          <p:nvPr/>
        </p:nvSpPr>
        <p:spPr>
          <a:xfrm>
            <a:off x="3540051" y="4725197"/>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61" name="Content Placeholder 2"/>
          <p:cNvSpPr txBox="1">
            <a:spLocks/>
          </p:cNvSpPr>
          <p:nvPr/>
        </p:nvSpPr>
        <p:spPr bwMode="auto">
          <a:xfrm>
            <a:off x="412733" y="1655175"/>
            <a:ext cx="2219906" cy="1011098"/>
          </a:xfrm>
          <a:prstGeom prst="rect">
            <a:avLst/>
          </a:prstGeom>
          <a:solidFill>
            <a:schemeClr val="bg1"/>
          </a:solidFill>
          <a:ln>
            <a:solidFill>
              <a:schemeClr val="tx1"/>
            </a:solidFill>
          </a:ln>
          <a:extLs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normAutofit fontScale="92500" lnSpcReduction="10000"/>
          </a:bodyPr>
          <a:lstStyle>
            <a:lvl1pPr marL="282575" indent="-282575" algn="l" rtl="0" eaLnBrk="1" fontAlgn="base" hangingPunct="1">
              <a:spcBef>
                <a:spcPct val="20000"/>
              </a:spcBef>
              <a:spcAft>
                <a:spcPct val="0"/>
              </a:spcAft>
              <a:buClr>
                <a:srgbClr val="0A1E60"/>
              </a:buClr>
              <a:buSzPct val="75000"/>
              <a:buFont typeface="Wingdings" charset="0"/>
              <a:buChar char="n"/>
              <a:defRPr sz="2800" b="1">
                <a:solidFill>
                  <a:srgbClr val="5F5F5F"/>
                </a:solidFill>
                <a:latin typeface="+mn-lt"/>
                <a:ea typeface="ＭＳ Ｐゴシック" charset="0"/>
                <a:cs typeface="+mn-cs"/>
              </a:defRPr>
            </a:lvl1pPr>
            <a:lvl2pPr marL="755650" indent="-282575" algn="l" rtl="0" eaLnBrk="1" fontAlgn="base" hangingPunct="1">
              <a:spcBef>
                <a:spcPct val="20000"/>
              </a:spcBef>
              <a:spcAft>
                <a:spcPct val="0"/>
              </a:spcAft>
              <a:buClr>
                <a:srgbClr val="8977BA"/>
              </a:buClr>
              <a:buSzPct val="70000"/>
              <a:buFont typeface="Wingdings" charset="0"/>
              <a:buChar char="l"/>
              <a:defRPr sz="2400">
                <a:solidFill>
                  <a:srgbClr val="5F5F5F"/>
                </a:solidFill>
                <a:latin typeface="+mn-lt"/>
                <a:ea typeface="ＭＳ Ｐゴシック" charset="0"/>
              </a:defRPr>
            </a:lvl2pPr>
            <a:lvl3pPr marL="1146175" indent="-200025" algn="l" rtl="0" eaLnBrk="1" fontAlgn="base" hangingPunct="1">
              <a:spcBef>
                <a:spcPct val="20000"/>
              </a:spcBef>
              <a:spcAft>
                <a:spcPct val="0"/>
              </a:spcAft>
              <a:buSzPct val="75000"/>
              <a:buFont typeface="Wingdings" charset="0"/>
              <a:buChar char="w"/>
              <a:defRPr sz="2000" b="1">
                <a:solidFill>
                  <a:srgbClr val="5F5F5F"/>
                </a:solidFill>
                <a:latin typeface="+mn-lt"/>
                <a:ea typeface="ＭＳ Ｐゴシック" charset="0"/>
              </a:defRPr>
            </a:lvl3pPr>
            <a:lvl4pPr marL="1936750" indent="-228600" algn="l" rtl="0" eaLnBrk="1" fontAlgn="base" hangingPunct="1">
              <a:spcBef>
                <a:spcPct val="20000"/>
              </a:spcBef>
              <a:spcAft>
                <a:spcPct val="0"/>
              </a:spcAft>
              <a:buChar char="–"/>
              <a:defRPr sz="2000">
                <a:solidFill>
                  <a:srgbClr val="5F5F5F"/>
                </a:solidFill>
                <a:latin typeface="+mn-lt"/>
                <a:ea typeface="ＭＳ Ｐゴシック" charset="0"/>
              </a:defRPr>
            </a:lvl4pPr>
            <a:lvl5pPr marL="2355850" indent="-228600" algn="l" rtl="0" eaLnBrk="1" fontAlgn="base" hangingPunct="1">
              <a:spcBef>
                <a:spcPct val="20000"/>
              </a:spcBef>
              <a:spcAft>
                <a:spcPct val="0"/>
              </a:spcAft>
              <a:buChar char="»"/>
              <a:defRPr sz="2000">
                <a:solidFill>
                  <a:srgbClr val="5F5F5F"/>
                </a:solidFill>
                <a:latin typeface="+mn-lt"/>
                <a:ea typeface="ＭＳ Ｐゴシック" charset="0"/>
              </a:defRPr>
            </a:lvl5pPr>
            <a:lvl6pPr marL="2813050" indent="-228600" algn="l" rtl="0" eaLnBrk="1" fontAlgn="base" hangingPunct="1">
              <a:spcBef>
                <a:spcPct val="20000"/>
              </a:spcBef>
              <a:spcAft>
                <a:spcPct val="0"/>
              </a:spcAft>
              <a:buChar char="»"/>
              <a:defRPr sz="2000">
                <a:solidFill>
                  <a:srgbClr val="5F5F5F"/>
                </a:solidFill>
                <a:latin typeface="+mn-lt"/>
              </a:defRPr>
            </a:lvl6pPr>
            <a:lvl7pPr marL="3270250" indent="-228600" algn="l" rtl="0" eaLnBrk="1" fontAlgn="base" hangingPunct="1">
              <a:spcBef>
                <a:spcPct val="20000"/>
              </a:spcBef>
              <a:spcAft>
                <a:spcPct val="0"/>
              </a:spcAft>
              <a:buChar char="»"/>
              <a:defRPr sz="2000">
                <a:solidFill>
                  <a:srgbClr val="5F5F5F"/>
                </a:solidFill>
                <a:latin typeface="+mn-lt"/>
              </a:defRPr>
            </a:lvl7pPr>
            <a:lvl8pPr marL="3727450" indent="-228600" algn="l" rtl="0" eaLnBrk="1" fontAlgn="base" hangingPunct="1">
              <a:spcBef>
                <a:spcPct val="20000"/>
              </a:spcBef>
              <a:spcAft>
                <a:spcPct val="0"/>
              </a:spcAft>
              <a:buChar char="»"/>
              <a:defRPr sz="2000">
                <a:solidFill>
                  <a:srgbClr val="5F5F5F"/>
                </a:solidFill>
                <a:latin typeface="+mn-lt"/>
              </a:defRPr>
            </a:lvl8pPr>
            <a:lvl9pPr marL="4184650" indent="-228600" algn="l" rtl="0" eaLnBrk="1" fontAlgn="base" hangingPunct="1">
              <a:spcBef>
                <a:spcPct val="20000"/>
              </a:spcBef>
              <a:spcAft>
                <a:spcPct val="0"/>
              </a:spcAft>
              <a:buChar char="»"/>
              <a:defRPr sz="2000">
                <a:solidFill>
                  <a:srgbClr val="5F5F5F"/>
                </a:solidFill>
                <a:latin typeface="+mn-lt"/>
              </a:defRPr>
            </a:lvl9pPr>
          </a:lstStyle>
          <a:p>
            <a:pPr marL="0" indent="0" algn="ctr">
              <a:buFont typeface="Wingdings" charset="0"/>
              <a:buNone/>
            </a:pPr>
            <a:r>
              <a:rPr lang="en-US" sz="2400" dirty="0" smtClean="0"/>
              <a:t>Objects rapidly allocated and short-lived</a:t>
            </a:r>
          </a:p>
        </p:txBody>
      </p:sp>
      <p:sp>
        <p:nvSpPr>
          <p:cNvPr id="7" name="TextBox 6"/>
          <p:cNvSpPr txBox="1"/>
          <p:nvPr/>
        </p:nvSpPr>
        <p:spPr>
          <a:xfrm>
            <a:off x="3894286" y="4806566"/>
            <a:ext cx="1374818" cy="553998"/>
          </a:xfrm>
          <a:prstGeom prst="rect">
            <a:avLst/>
          </a:prstGeom>
          <a:noFill/>
        </p:spPr>
        <p:txBody>
          <a:bodyPr wrap="square" rtlCol="0">
            <a:spAutoFit/>
          </a:bodyPr>
          <a:lstStyle/>
          <a:p>
            <a:pPr algn="ctr"/>
            <a:r>
              <a:rPr lang="en-US" sz="3000" dirty="0" smtClean="0">
                <a:solidFill>
                  <a:srgbClr val="000000"/>
                </a:solidFill>
              </a:rPr>
              <a:t>LLC</a:t>
            </a:r>
            <a:endParaRPr lang="en-US" sz="3000" dirty="0">
              <a:solidFill>
                <a:srgbClr val="000000"/>
              </a:solidFill>
            </a:endParaRPr>
          </a:p>
        </p:txBody>
      </p:sp>
    </p:spTree>
    <p:extLst>
      <p:ext uri="{BB962C8B-B14F-4D97-AF65-F5344CB8AC3E}">
        <p14:creationId xmlns:p14="http://schemas.microsoft.com/office/powerpoint/2010/main" val="7963259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dissolve">
                                      <p:cBhvr>
                                        <p:cTn id="7" dur="500"/>
                                        <p:tgtEl>
                                          <p:spTgt spid="3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dissolve">
                                      <p:cBhvr>
                                        <p:cTn id="11" dur="500"/>
                                        <p:tgtEl>
                                          <p:spTgt spid="87"/>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89"/>
                                        </p:tgtEl>
                                        <p:attrNameLst>
                                          <p:attrName>style.visibility</p:attrName>
                                        </p:attrNameLst>
                                      </p:cBhvr>
                                      <p:to>
                                        <p:strVal val="visible"/>
                                      </p:to>
                                    </p:set>
                                    <p:animEffect transition="in" filter="dissolve">
                                      <p:cBhvr>
                                        <p:cTn id="15" dur="500"/>
                                        <p:tgtEl>
                                          <p:spTgt spid="89"/>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91"/>
                                        </p:tgtEl>
                                        <p:attrNameLst>
                                          <p:attrName>style.visibility</p:attrName>
                                        </p:attrNameLst>
                                      </p:cBhvr>
                                      <p:to>
                                        <p:strVal val="visible"/>
                                      </p:to>
                                    </p:set>
                                    <p:animEffect transition="in" filter="dissolve">
                                      <p:cBhvr>
                                        <p:cTn id="19" dur="500"/>
                                        <p:tgtEl>
                                          <p:spTgt spid="91"/>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93"/>
                                        </p:tgtEl>
                                        <p:attrNameLst>
                                          <p:attrName>style.visibility</p:attrName>
                                        </p:attrNameLst>
                                      </p:cBhvr>
                                      <p:to>
                                        <p:strVal val="visible"/>
                                      </p:to>
                                    </p:set>
                                    <p:animEffect transition="in" filter="dissolve">
                                      <p:cBhvr>
                                        <p:cTn id="23" dur="500"/>
                                        <p:tgtEl>
                                          <p:spTgt spid="93"/>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95"/>
                                        </p:tgtEl>
                                        <p:attrNameLst>
                                          <p:attrName>style.visibility</p:attrName>
                                        </p:attrNameLst>
                                      </p:cBhvr>
                                      <p:to>
                                        <p:strVal val="visible"/>
                                      </p:to>
                                    </p:set>
                                    <p:animEffect transition="in" filter="dissolve">
                                      <p:cBhvr>
                                        <p:cTn id="27" dur="500"/>
                                        <p:tgtEl>
                                          <p:spTgt spid="9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dissolve">
                                      <p:cBhvr>
                                        <p:cTn id="32" dur="500"/>
                                        <p:tgtEl>
                                          <p:spTgt spid="48"/>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88"/>
                                        </p:tgtEl>
                                        <p:attrNameLst>
                                          <p:attrName>style.visibility</p:attrName>
                                        </p:attrNameLst>
                                      </p:cBhvr>
                                      <p:to>
                                        <p:strVal val="visible"/>
                                      </p:to>
                                    </p:set>
                                    <p:animEffect transition="in" filter="dissolve">
                                      <p:cBhvr>
                                        <p:cTn id="35" dur="500"/>
                                        <p:tgtEl>
                                          <p:spTgt spid="88"/>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90"/>
                                        </p:tgtEl>
                                        <p:attrNameLst>
                                          <p:attrName>style.visibility</p:attrName>
                                        </p:attrNameLst>
                                      </p:cBhvr>
                                      <p:to>
                                        <p:strVal val="visible"/>
                                      </p:to>
                                    </p:set>
                                    <p:animEffect transition="in" filter="dissolve">
                                      <p:cBhvr>
                                        <p:cTn id="38" dur="500"/>
                                        <p:tgtEl>
                                          <p:spTgt spid="90"/>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92"/>
                                        </p:tgtEl>
                                        <p:attrNameLst>
                                          <p:attrName>style.visibility</p:attrName>
                                        </p:attrNameLst>
                                      </p:cBhvr>
                                      <p:to>
                                        <p:strVal val="visible"/>
                                      </p:to>
                                    </p:set>
                                    <p:animEffect transition="in" filter="dissolve">
                                      <p:cBhvr>
                                        <p:cTn id="41" dur="500"/>
                                        <p:tgtEl>
                                          <p:spTgt spid="92"/>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94"/>
                                        </p:tgtEl>
                                        <p:attrNameLst>
                                          <p:attrName>style.visibility</p:attrName>
                                        </p:attrNameLst>
                                      </p:cBhvr>
                                      <p:to>
                                        <p:strVal val="visible"/>
                                      </p:to>
                                    </p:set>
                                    <p:animEffect transition="in" filter="dissolve">
                                      <p:cBhvr>
                                        <p:cTn id="44" dur="500"/>
                                        <p:tgtEl>
                                          <p:spTgt spid="94"/>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96"/>
                                        </p:tgtEl>
                                        <p:attrNameLst>
                                          <p:attrName>style.visibility</p:attrName>
                                        </p:attrNameLst>
                                      </p:cBhvr>
                                      <p:to>
                                        <p:strVal val="visible"/>
                                      </p:to>
                                    </p:set>
                                    <p:animEffect transition="in" filter="dissolve">
                                      <p:cBhvr>
                                        <p:cTn id="47"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8" grpId="0"/>
      <p:bldP spid="87" grpId="0" animBg="1"/>
      <p:bldP spid="88" grpId="0"/>
      <p:bldP spid="89" grpId="0" animBg="1"/>
      <p:bldP spid="90" grpId="0"/>
      <p:bldP spid="91" grpId="0" animBg="1"/>
      <p:bldP spid="92" grpId="0"/>
      <p:bldP spid="93" grpId="0" animBg="1"/>
      <p:bldP spid="94" grpId="0"/>
      <p:bldP spid="95" grpId="0" animBg="1"/>
      <p:bldP spid="9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DRAM Traffic</a:t>
            </a:r>
            <a:endParaRPr lang="en-US" dirty="0"/>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30</a:t>
            </a:fld>
            <a:r>
              <a:rPr lang="nl-NL" smtClean="0">
                <a:latin typeface="Times New Roman" charset="0"/>
              </a:rPr>
              <a:t> </a:t>
            </a:r>
            <a:endParaRPr lang="nl-NL">
              <a:latin typeface="Times New Roman"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34940035"/>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353458" y="5567127"/>
            <a:ext cx="731263" cy="307777"/>
          </a:xfrm>
          <a:prstGeom prst="rect">
            <a:avLst/>
          </a:prstGeom>
          <a:noFill/>
        </p:spPr>
        <p:txBody>
          <a:bodyPr wrap="square" rtlCol="0">
            <a:spAutoFit/>
          </a:bodyPr>
          <a:lstStyle/>
          <a:p>
            <a:r>
              <a:rPr lang="en-US" sz="1400" dirty="0" smtClean="0"/>
              <a:t>-14x</a:t>
            </a:r>
            <a:endParaRPr lang="en-US" sz="1400" dirty="0"/>
          </a:p>
        </p:txBody>
      </p:sp>
      <p:sp>
        <p:nvSpPr>
          <p:cNvPr id="7" name="Down Arrow 6"/>
          <p:cNvSpPr/>
          <p:nvPr/>
        </p:nvSpPr>
        <p:spPr bwMode="auto">
          <a:xfrm rot="10800000">
            <a:off x="6703246" y="1244285"/>
            <a:ext cx="423363" cy="910765"/>
          </a:xfrm>
          <a:prstGeom prst="downArrow">
            <a:avLst/>
          </a:prstGeom>
          <a:solidFill>
            <a:schemeClr val="tx1">
              <a:lumMod val="50000"/>
              <a:lumOff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334673195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a:t>
            </a:r>
            <a:r>
              <a:rPr lang="en-US" dirty="0" err="1" smtClean="0"/>
              <a:t>lclean+clzero</a:t>
            </a:r>
            <a:r>
              <a:rPr lang="en-US" dirty="0" smtClean="0"/>
              <a:t> Improvements</a:t>
            </a:r>
            <a:endParaRPr lang="en-US" dirty="0"/>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31</a:t>
            </a:fld>
            <a:r>
              <a:rPr lang="nl-NL" smtClean="0">
                <a:latin typeface="Times New Roman" charset="0"/>
              </a:rPr>
              <a:t> </a:t>
            </a:r>
            <a:endParaRPr lang="nl-NL">
              <a:latin typeface="Times New Roman"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61529734"/>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629043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p:txBody>
          <a:bodyPr/>
          <a:lstStyle/>
          <a:p>
            <a:r>
              <a:rPr lang="en-US" dirty="0" smtClean="0"/>
              <a:t>Cooperative cache management</a:t>
            </a:r>
          </a:p>
          <a:p>
            <a:pPr lvl="1"/>
            <a:r>
              <a:rPr lang="en-US" dirty="0" smtClean="0"/>
              <a:t>ESKIMO </a:t>
            </a:r>
            <a:r>
              <a:rPr lang="en-US" dirty="0"/>
              <a:t>by </a:t>
            </a:r>
            <a:r>
              <a:rPr lang="en-US" dirty="0" err="1"/>
              <a:t>Isen</a:t>
            </a:r>
            <a:r>
              <a:rPr lang="en-US" dirty="0"/>
              <a:t> &amp; John, Micro </a:t>
            </a:r>
            <a:r>
              <a:rPr lang="en-US" dirty="0" smtClean="0"/>
              <a:t>09</a:t>
            </a:r>
          </a:p>
          <a:p>
            <a:pPr lvl="2"/>
            <a:r>
              <a:rPr lang="en-US" b="0" dirty="0" smtClean="0"/>
              <a:t>Useless reads</a:t>
            </a:r>
            <a:r>
              <a:rPr lang="en-US" b="0" dirty="0"/>
              <a:t> </a:t>
            </a:r>
            <a:r>
              <a:rPr lang="en-US" b="0" dirty="0" smtClean="0"/>
              <a:t>and writes to DRAM by sequential C programs</a:t>
            </a:r>
          </a:p>
          <a:p>
            <a:pPr lvl="2"/>
            <a:r>
              <a:rPr lang="en-US" b="0" dirty="0" smtClean="0"/>
              <a:t>Reduce energy</a:t>
            </a:r>
          </a:p>
          <a:p>
            <a:pPr lvl="2"/>
            <a:r>
              <a:rPr lang="en-US" b="0" dirty="0" smtClean="0"/>
              <a:t>Require large map in hardware, extra cache bits </a:t>
            </a:r>
          </a:p>
          <a:p>
            <a:pPr lvl="1"/>
            <a:r>
              <a:rPr lang="en-US" dirty="0" smtClean="0"/>
              <a:t>Wang </a:t>
            </a:r>
            <a:r>
              <a:rPr lang="en-US" dirty="0"/>
              <a:t>et al., PACT </a:t>
            </a:r>
            <a:r>
              <a:rPr lang="en-US" dirty="0" smtClean="0"/>
              <a:t>02</a:t>
            </a:r>
            <a:r>
              <a:rPr lang="en-US" dirty="0"/>
              <a:t>/ ISCA </a:t>
            </a:r>
            <a:r>
              <a:rPr lang="en-US" dirty="0" smtClean="0"/>
              <a:t>03</a:t>
            </a:r>
            <a:r>
              <a:rPr lang="en-US" dirty="0"/>
              <a:t>; Sartor et al., </a:t>
            </a:r>
            <a:r>
              <a:rPr lang="en-US" dirty="0" smtClean="0"/>
              <a:t>05</a:t>
            </a:r>
          </a:p>
          <a:p>
            <a:pPr lvl="2"/>
            <a:r>
              <a:rPr lang="en-US" b="0" dirty="0"/>
              <a:t>C &amp; Fortran static analysis to give cache hints to evict or keep data </a:t>
            </a:r>
          </a:p>
          <a:p>
            <a:r>
              <a:rPr lang="en-US" dirty="0" smtClean="0"/>
              <a:t>Zero initialization [Yang et al., OOPSLA 11]</a:t>
            </a:r>
          </a:p>
          <a:p>
            <a:pPr lvl="1"/>
            <a:r>
              <a:rPr lang="en-US" sz="2200" dirty="0" smtClean="0"/>
              <a:t>Studied costs in time, cache and traffic</a:t>
            </a:r>
          </a:p>
          <a:p>
            <a:pPr lvl="1"/>
            <a:r>
              <a:rPr lang="en-US" sz="2200" dirty="0" smtClean="0"/>
              <a:t>Use non</a:t>
            </a:r>
            <a:r>
              <a:rPr lang="en-US" sz="2200" dirty="0"/>
              <a:t>-temporal writes </a:t>
            </a:r>
            <a:r>
              <a:rPr lang="en-US" sz="2200" dirty="0" smtClean="0"/>
              <a:t>to DRAM, increase bandwidth</a:t>
            </a:r>
            <a:endParaRPr lang="en-US" dirty="0"/>
          </a:p>
          <a:p>
            <a:pPr lvl="1"/>
            <a:endParaRPr lang="en-US" dirty="0" smtClean="0"/>
          </a:p>
          <a:p>
            <a:pPr lvl="1"/>
            <a:endParaRPr lang="en-US" dirty="0"/>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32</a:t>
            </a:fld>
            <a:r>
              <a:rPr lang="nl-NL" smtClean="0">
                <a:latin typeface="Times New Roman" charset="0"/>
              </a:rPr>
              <a:t> </a:t>
            </a:r>
            <a:endParaRPr lang="nl-NL">
              <a:latin typeface="Times New Roman" charset="0"/>
            </a:endParaRPr>
          </a:p>
        </p:txBody>
      </p:sp>
    </p:spTree>
    <p:extLst>
      <p:ext uri="{BB962C8B-B14F-4D97-AF65-F5344CB8AC3E}">
        <p14:creationId xmlns:p14="http://schemas.microsoft.com/office/powerpoint/2010/main" val="324322490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990600" y="1066800"/>
            <a:ext cx="7772400" cy="4953000"/>
          </a:xfrm>
        </p:spPr>
        <p:txBody>
          <a:bodyPr/>
          <a:lstStyle/>
          <a:p>
            <a:r>
              <a:rPr lang="en-US" dirty="0" smtClean="0"/>
              <a:t>Software-hardware cooperative cache scrubbing</a:t>
            </a:r>
          </a:p>
          <a:p>
            <a:pPr lvl="1"/>
            <a:r>
              <a:rPr lang="en-US" dirty="0" smtClean="0"/>
              <a:t>Leverages region allocation semantics</a:t>
            </a:r>
          </a:p>
          <a:p>
            <a:pPr lvl="1"/>
            <a:r>
              <a:rPr lang="en-US" dirty="0"/>
              <a:t>C</a:t>
            </a:r>
            <a:r>
              <a:rPr lang="en-US" dirty="0" smtClean="0"/>
              <a:t>hanges to MESI coherence protocol</a:t>
            </a:r>
          </a:p>
          <a:p>
            <a:pPr lvl="1"/>
            <a:r>
              <a:rPr lang="en-US" dirty="0" smtClean="0"/>
              <a:t>New multicore architectural simulation methodology</a:t>
            </a:r>
          </a:p>
          <a:p>
            <a:pPr lvl="1"/>
            <a:r>
              <a:rPr lang="en-US" dirty="0" smtClean="0"/>
              <a:t>Reductions</a:t>
            </a:r>
          </a:p>
          <a:p>
            <a:pPr marL="900000" lvl="1">
              <a:buFont typeface="Wingdings" charset="2"/>
              <a:buChar char="Ø"/>
            </a:pPr>
            <a:r>
              <a:rPr lang="en-US" dirty="0" smtClean="0"/>
              <a:t>59% traffic</a:t>
            </a:r>
          </a:p>
          <a:p>
            <a:pPr marL="900000" lvl="1">
              <a:buFont typeface="Wingdings" charset="2"/>
              <a:buChar char="Ø"/>
            </a:pPr>
            <a:r>
              <a:rPr lang="en-US" dirty="0" smtClean="0"/>
              <a:t>14% DRAM energy</a:t>
            </a:r>
          </a:p>
          <a:p>
            <a:pPr marL="900000" lvl="1">
              <a:buFont typeface="Wingdings" charset="2"/>
              <a:buChar char="Ø"/>
            </a:pPr>
            <a:r>
              <a:rPr lang="en-US" dirty="0"/>
              <a:t>4.6% </a:t>
            </a:r>
            <a:r>
              <a:rPr lang="en-US" dirty="0" smtClean="0"/>
              <a:t>execution </a:t>
            </a:r>
            <a:r>
              <a:rPr lang="en-US" dirty="0"/>
              <a:t>time</a:t>
            </a:r>
          </a:p>
          <a:p>
            <a:pPr lvl="1">
              <a:buFont typeface="Wingdings" charset="2"/>
              <a:buChar char="Ø"/>
            </a:pPr>
            <a:endParaRPr lang="en-US" dirty="0" smtClean="0"/>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33</a:t>
            </a:fld>
            <a:r>
              <a:rPr lang="nl-NL" smtClean="0">
                <a:latin typeface="Times New Roman" charset="0"/>
              </a:rPr>
              <a:t> </a:t>
            </a:r>
            <a:endParaRPr lang="nl-NL">
              <a:latin typeface="Times New Roman" charset="0"/>
            </a:endParaRPr>
          </a:p>
        </p:txBody>
      </p:sp>
      <p:sp>
        <p:nvSpPr>
          <p:cNvPr id="5" name="Rectangle 4"/>
          <p:cNvSpPr/>
          <p:nvPr/>
        </p:nvSpPr>
        <p:spPr>
          <a:xfrm>
            <a:off x="2035911" y="5659557"/>
            <a:ext cx="5613205" cy="523220"/>
          </a:xfrm>
          <a:prstGeom prst="rect">
            <a:avLst/>
          </a:prstGeom>
        </p:spPr>
        <p:txBody>
          <a:bodyPr wrap="square">
            <a:spAutoFit/>
          </a:bodyPr>
          <a:lstStyle/>
          <a:p>
            <a:pPr algn="ctr"/>
            <a:r>
              <a:rPr lang="en-US" i="0" dirty="0"/>
              <a:t>http://</a:t>
            </a:r>
            <a:r>
              <a:rPr lang="en-US" i="0" dirty="0" err="1"/>
              <a:t>users.elis.ugent.be</a:t>
            </a:r>
            <a:r>
              <a:rPr lang="en-US" i="0" dirty="0"/>
              <a:t>/~</a:t>
            </a:r>
            <a:r>
              <a:rPr lang="en-US" i="0" dirty="0" err="1"/>
              <a:t>jsartor</a:t>
            </a:r>
            <a:r>
              <a:rPr lang="en-US" i="0" dirty="0"/>
              <a:t>/</a:t>
            </a:r>
          </a:p>
        </p:txBody>
      </p:sp>
      <p:sp>
        <p:nvSpPr>
          <p:cNvPr id="6" name="Rectangle 5"/>
          <p:cNvSpPr/>
          <p:nvPr/>
        </p:nvSpPr>
        <p:spPr>
          <a:xfrm>
            <a:off x="4517936" y="3813687"/>
            <a:ext cx="4167426" cy="865720"/>
          </a:xfrm>
          <a:prstGeom prst="rect">
            <a:avLst/>
          </a:prstGeom>
          <a:solidFill>
            <a:srgbClr val="F7760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812399" y="4311139"/>
            <a:ext cx="3505468" cy="192666"/>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Down Arrow 9"/>
          <p:cNvSpPr/>
          <p:nvPr/>
        </p:nvSpPr>
        <p:spPr>
          <a:xfrm>
            <a:off x="8255283" y="4600865"/>
            <a:ext cx="446794" cy="283785"/>
          </a:xfrm>
          <a:prstGeom prst="down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829685" y="3888137"/>
            <a:ext cx="355231" cy="132359"/>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812399" y="4074645"/>
            <a:ext cx="388691" cy="136125"/>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866779" y="3887477"/>
            <a:ext cx="355231" cy="132359"/>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5849493" y="4073985"/>
            <a:ext cx="388691" cy="136125"/>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6904489" y="3887564"/>
            <a:ext cx="355231" cy="132359"/>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6887203" y="4074072"/>
            <a:ext cx="388691" cy="136125"/>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7946462" y="3887477"/>
            <a:ext cx="355231" cy="132359"/>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7929176" y="4073985"/>
            <a:ext cx="388691" cy="136125"/>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5347354" y="3427088"/>
            <a:ext cx="2516429" cy="209386"/>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5798404" y="3255076"/>
            <a:ext cx="1588671" cy="159184"/>
          </a:xfrm>
          <a:prstGeom prst="rect">
            <a:avLst/>
          </a:prstGeom>
          <a:solidFill>
            <a:srgbClr val="D1020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4949883" y="3650346"/>
            <a:ext cx="3285714" cy="163341"/>
          </a:xfrm>
          <a:prstGeom prst="rect">
            <a:avLst/>
          </a:prstGeom>
          <a:solidFill>
            <a:srgbClr val="686A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4" name="Group 43"/>
          <p:cNvGrpSpPr/>
          <p:nvPr/>
        </p:nvGrpSpPr>
        <p:grpSpPr>
          <a:xfrm>
            <a:off x="7164255" y="4267151"/>
            <a:ext cx="905354" cy="276999"/>
            <a:chOff x="8030613" y="4783571"/>
            <a:chExt cx="905354" cy="276999"/>
          </a:xfrm>
        </p:grpSpPr>
        <p:sp>
          <p:nvSpPr>
            <p:cNvPr id="34" name="Rectangle 33"/>
            <p:cNvSpPr/>
            <p:nvPr/>
          </p:nvSpPr>
          <p:spPr>
            <a:xfrm>
              <a:off x="8128973" y="4876351"/>
              <a:ext cx="708634" cy="116290"/>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8030613" y="4783571"/>
              <a:ext cx="905354" cy="276999"/>
            </a:xfrm>
            <a:prstGeom prst="rect">
              <a:avLst/>
            </a:prstGeom>
            <a:noFill/>
          </p:spPr>
          <p:txBody>
            <a:bodyPr wrap="square" rtlCol="0">
              <a:spAutoFit/>
            </a:bodyPr>
            <a:lstStyle/>
            <a:p>
              <a:pPr algn="ctr"/>
              <a:r>
                <a:rPr lang="en-US" sz="1200" dirty="0">
                  <a:solidFill>
                    <a:srgbClr val="000000"/>
                  </a:solidFill>
                </a:rPr>
                <a:t>0</a:t>
              </a:r>
              <a:r>
                <a:rPr lang="en-US" sz="1200" dirty="0" smtClean="0">
                  <a:solidFill>
                    <a:srgbClr val="000000"/>
                  </a:solidFill>
                </a:rPr>
                <a:t>000000</a:t>
              </a:r>
              <a:endParaRPr lang="en-US" sz="1200" dirty="0">
                <a:solidFill>
                  <a:srgbClr val="000000"/>
                </a:solidFill>
              </a:endParaRPr>
            </a:p>
          </p:txBody>
        </p:sp>
      </p:grpSp>
      <p:sp>
        <p:nvSpPr>
          <p:cNvPr id="38" name="Curved Right Arrow 37"/>
          <p:cNvSpPr/>
          <p:nvPr/>
        </p:nvSpPr>
        <p:spPr>
          <a:xfrm>
            <a:off x="6722497" y="3463763"/>
            <a:ext cx="509420" cy="1080388"/>
          </a:xfrm>
          <a:prstGeom prst="curvedRightArrow">
            <a:avLst>
              <a:gd name="adj1" fmla="val 23891"/>
              <a:gd name="adj2" fmla="val 33120"/>
              <a:gd name="adj3" fmla="val 25000"/>
            </a:avLst>
          </a:prstGeom>
          <a:solidFill>
            <a:srgbClr val="3454B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3" name="Multiply 42"/>
          <p:cNvSpPr/>
          <p:nvPr/>
        </p:nvSpPr>
        <p:spPr bwMode="auto">
          <a:xfrm>
            <a:off x="4202226" y="4552608"/>
            <a:ext cx="4834474" cy="424532"/>
          </a:xfrm>
          <a:prstGeom prst="mathMultiply">
            <a:avLst/>
          </a:prstGeom>
          <a:solidFill>
            <a:schemeClr val="tx1"/>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grpSp>
        <p:nvGrpSpPr>
          <p:cNvPr id="45" name="Group 44"/>
          <p:cNvGrpSpPr/>
          <p:nvPr/>
        </p:nvGrpSpPr>
        <p:grpSpPr>
          <a:xfrm>
            <a:off x="5714109" y="4267151"/>
            <a:ext cx="905354" cy="276999"/>
            <a:chOff x="7210790" y="4780703"/>
            <a:chExt cx="905354" cy="276999"/>
          </a:xfrm>
        </p:grpSpPr>
        <p:sp>
          <p:nvSpPr>
            <p:cNvPr id="36" name="Rectangle 35"/>
            <p:cNvSpPr/>
            <p:nvPr/>
          </p:nvSpPr>
          <p:spPr>
            <a:xfrm>
              <a:off x="7301055" y="4873679"/>
              <a:ext cx="720697" cy="11896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7210790" y="4780703"/>
              <a:ext cx="905354" cy="276999"/>
            </a:xfrm>
            <a:prstGeom prst="rect">
              <a:avLst/>
            </a:prstGeom>
            <a:noFill/>
          </p:spPr>
          <p:txBody>
            <a:bodyPr wrap="square" rtlCol="0">
              <a:spAutoFit/>
            </a:bodyPr>
            <a:lstStyle/>
            <a:p>
              <a:pPr algn="ctr"/>
              <a:r>
                <a:rPr lang="en-US" sz="1200" dirty="0" smtClean="0">
                  <a:solidFill>
                    <a:srgbClr val="000000"/>
                  </a:solidFill>
                </a:rPr>
                <a:t>DEAD</a:t>
              </a:r>
              <a:endParaRPr lang="en-US" sz="1200" dirty="0">
                <a:solidFill>
                  <a:srgbClr val="000000"/>
                </a:solidFill>
              </a:endParaRPr>
            </a:p>
          </p:txBody>
        </p:sp>
      </p:grpSp>
      <p:sp>
        <p:nvSpPr>
          <p:cNvPr id="48" name="Curved Right Arrow 47"/>
          <p:cNvSpPr/>
          <p:nvPr/>
        </p:nvSpPr>
        <p:spPr>
          <a:xfrm>
            <a:off x="5288984" y="3463762"/>
            <a:ext cx="509420" cy="1080388"/>
          </a:xfrm>
          <a:prstGeom prst="curvedRightArrow">
            <a:avLst>
              <a:gd name="adj1" fmla="val 23891"/>
              <a:gd name="adj2" fmla="val 33120"/>
              <a:gd name="adj3" fmla="val 25000"/>
            </a:avLst>
          </a:prstGeom>
          <a:solidFill>
            <a:srgbClr val="3454B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5465378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34</a:t>
            </a:fld>
            <a:r>
              <a:rPr lang="nl-NL" smtClean="0">
                <a:latin typeface="Times New Roman" charset="0"/>
              </a:rPr>
              <a:t> </a:t>
            </a:r>
            <a:endParaRPr lang="nl-NL">
              <a:latin typeface="Times New Roman" charset="0"/>
            </a:endParaRPr>
          </a:p>
        </p:txBody>
      </p:sp>
    </p:spTree>
    <p:extLst>
      <p:ext uri="{BB962C8B-B14F-4D97-AF65-F5344CB8AC3E}">
        <p14:creationId xmlns:p14="http://schemas.microsoft.com/office/powerpoint/2010/main" val="390601270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799" y="381000"/>
            <a:ext cx="6376799" cy="492125"/>
          </a:xfrm>
        </p:spPr>
        <p:txBody>
          <a:bodyPr/>
          <a:lstStyle/>
          <a:p>
            <a:r>
              <a:rPr lang="en-US" dirty="0" smtClean="0"/>
              <a:t>Execution Time </a:t>
            </a:r>
            <a:r>
              <a:rPr lang="en-US" dirty="0"/>
              <a:t>(8MB nursery)</a:t>
            </a:r>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35</a:t>
            </a:fld>
            <a:r>
              <a:rPr lang="nl-NL" smtClean="0">
                <a:latin typeface="Times New Roman" charset="0"/>
              </a:rPr>
              <a:t> </a:t>
            </a:r>
            <a:endParaRPr lang="nl-NL">
              <a:latin typeface="Times New Roman"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86081029"/>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6" name="Down Arrow 5"/>
          <p:cNvSpPr/>
          <p:nvPr/>
        </p:nvSpPr>
        <p:spPr bwMode="auto">
          <a:xfrm rot="10800000">
            <a:off x="6491565" y="1244285"/>
            <a:ext cx="423363" cy="910765"/>
          </a:xfrm>
          <a:prstGeom prst="downArrow">
            <a:avLst/>
          </a:prstGeom>
          <a:solidFill>
            <a:schemeClr val="tx1">
              <a:lumMod val="50000"/>
              <a:lumOff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275513247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6351140" cy="492125"/>
          </a:xfrm>
        </p:spPr>
        <p:txBody>
          <a:bodyPr/>
          <a:lstStyle/>
          <a:p>
            <a:r>
              <a:rPr lang="en-US" dirty="0"/>
              <a:t>Changes to MESI coherence protocol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18433070"/>
              </p:ext>
            </p:extLst>
          </p:nvPr>
        </p:nvGraphicFramePr>
        <p:xfrm>
          <a:off x="528749" y="1284871"/>
          <a:ext cx="7900024" cy="4297679"/>
        </p:xfrm>
        <a:graphic>
          <a:graphicData uri="http://schemas.openxmlformats.org/drawingml/2006/table">
            <a:tbl>
              <a:tblPr firstRow="1" bandRow="1">
                <a:tableStyleId>{1E171933-4619-4E11-9A3F-F7608DF75F80}</a:tableStyleId>
              </a:tblPr>
              <a:tblGrid>
                <a:gridCol w="1151874"/>
                <a:gridCol w="1688682"/>
                <a:gridCol w="1688682"/>
                <a:gridCol w="1688682"/>
                <a:gridCol w="1682104"/>
              </a:tblGrid>
              <a:tr h="370840">
                <a:tc>
                  <a:txBody>
                    <a:bodyPr/>
                    <a:lstStyle/>
                    <a:p>
                      <a:r>
                        <a:rPr lang="en-US" dirty="0" smtClean="0">
                          <a:solidFill>
                            <a:schemeClr val="tx1"/>
                          </a:solidFill>
                        </a:rPr>
                        <a:t>State</a:t>
                      </a:r>
                      <a:endParaRPr lang="en-US" dirty="0">
                        <a:solidFill>
                          <a:schemeClr val="tx1"/>
                        </a:solidFill>
                      </a:endParaRP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solidFill>
                      <a:schemeClr val="accent3">
                        <a:lumMod val="75000"/>
                      </a:schemeClr>
                    </a:solidFill>
                  </a:tcPr>
                </a:tc>
                <a:tc>
                  <a:txBody>
                    <a:bodyPr/>
                    <a:lstStyle/>
                    <a:p>
                      <a:r>
                        <a:rPr lang="en-US" dirty="0" err="1" smtClean="0">
                          <a:solidFill>
                            <a:schemeClr val="tx1"/>
                          </a:solidFill>
                        </a:rPr>
                        <a:t>clinvalidate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solidFill>
                      <a:schemeClr val="accent3">
                        <a:lumMod val="75000"/>
                      </a:schemeClr>
                    </a:solidFill>
                  </a:tcPr>
                </a:tc>
                <a:tc>
                  <a:txBody>
                    <a:bodyPr/>
                    <a:lstStyle/>
                    <a:p>
                      <a:r>
                        <a:rPr lang="en-US" dirty="0" err="1" smtClean="0">
                          <a:solidFill>
                            <a:schemeClr val="tx1"/>
                          </a:solidFill>
                        </a:rPr>
                        <a:t>clundirty</a:t>
                      </a:r>
                      <a:r>
                        <a:rPr lang="en-US" dirty="0" smtClean="0">
                          <a:solidFill>
                            <a:schemeClr val="tx1"/>
                          </a:solidFill>
                        </a:rPr>
                        <a:t>/</a:t>
                      </a:r>
                      <a:r>
                        <a:rPr lang="en-US" dirty="0" err="1" smtClean="0">
                          <a:solidFill>
                            <a:schemeClr val="tx1"/>
                          </a:solidFill>
                        </a:rPr>
                        <a:t>clclean</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solidFill>
                      <a:schemeClr val="accent3">
                        <a:lumMod val="75000"/>
                      </a:schemeClr>
                    </a:solidFill>
                  </a:tcPr>
                </a:tc>
                <a:tc>
                  <a:txBody>
                    <a:bodyPr/>
                    <a:lstStyle/>
                    <a:p>
                      <a:r>
                        <a:rPr lang="en-US" dirty="0" err="1" smtClean="0">
                          <a:solidFill>
                            <a:schemeClr val="tx1"/>
                          </a:solidFill>
                        </a:rPr>
                        <a:t>clzero</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solidFill>
                      <a:schemeClr val="accent3">
                        <a:lumMod val="75000"/>
                      </a:schemeClr>
                    </a:solidFill>
                  </a:tcPr>
                </a:tc>
                <a:tc>
                  <a:txBody>
                    <a:bodyPr/>
                    <a:lstStyle/>
                    <a:p>
                      <a:r>
                        <a:rPr lang="en-US" dirty="0" err="1" smtClean="0">
                          <a:solidFill>
                            <a:schemeClr val="tx1"/>
                          </a:solidFill>
                        </a:rPr>
                        <a:t>BusInvalidate</a:t>
                      </a:r>
                      <a:endParaRPr lang="en-US" dirty="0">
                        <a:solidFill>
                          <a:schemeClr val="tx1"/>
                        </a:solidFill>
                      </a:endParaRP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solidFill>
                      <a:schemeClr val="accent3">
                        <a:lumMod val="75000"/>
                      </a:schemeClr>
                    </a:solidFill>
                  </a:tcPr>
                </a:tc>
              </a:tr>
              <a:tr h="370840">
                <a:tc>
                  <a:txBody>
                    <a:bodyPr/>
                    <a:lstStyle/>
                    <a:p>
                      <a:r>
                        <a:rPr lang="en-US" dirty="0" smtClean="0"/>
                        <a:t>M</a:t>
                      </a:r>
                      <a:endParaRPr lang="en-US"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invalidate     L1/L2 (no WB)</a:t>
                      </a:r>
                    </a:p>
                    <a:p>
                      <a:r>
                        <a:rPr lang="en-US" dirty="0" smtClean="0"/>
                        <a:t> </a:t>
                      </a:r>
                      <a:r>
                        <a:rPr lang="en-US" dirty="0" smtClean="0">
                          <a:latin typeface="Wingdings"/>
                          <a:ea typeface="Wingdings"/>
                          <a:cs typeface="Wingdings"/>
                          <a:sym typeface="Wingdings"/>
                        </a:rPr>
                        <a:t></a:t>
                      </a:r>
                      <a:r>
                        <a:rPr lang="en-US" sz="1800" kern="1200" dirty="0">
                          <a:solidFill>
                            <a:schemeClr val="dk1"/>
                          </a:solidFill>
                          <a:latin typeface="+mn-lt"/>
                          <a:ea typeface="+mn-ea"/>
                          <a:cs typeface="+mn-cs"/>
                          <a:sym typeface="Wingdings"/>
                        </a:rPr>
                        <a:t> </a:t>
                      </a:r>
                      <a:r>
                        <a:rPr lang="en-US" sz="1800" kern="1200" dirty="0" smtClean="0">
                          <a:solidFill>
                            <a:schemeClr val="dk1"/>
                          </a:solidFill>
                          <a:latin typeface="+mn-lt"/>
                          <a:ea typeface="+mn-ea"/>
                          <a:cs typeface="+mn-cs"/>
                          <a:sym typeface="Wingdings"/>
                        </a:rPr>
                        <a:t>I</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invalidate    L1/L2 (no WB)</a:t>
                      </a:r>
                    </a:p>
                    <a:p>
                      <a:r>
                        <a:rPr lang="en-US" dirty="0" smtClean="0"/>
                        <a:t> </a:t>
                      </a:r>
                      <a:r>
                        <a:rPr lang="en-US" dirty="0" smtClean="0">
                          <a:latin typeface="Wingdings"/>
                          <a:ea typeface="Wingdings"/>
                          <a:cs typeface="Wingdings"/>
                          <a:sym typeface="Wingdings"/>
                        </a:rPr>
                        <a:t></a:t>
                      </a:r>
                      <a:r>
                        <a:rPr lang="en-US" sz="1800" kern="1200" dirty="0" smtClean="0">
                          <a:solidFill>
                            <a:schemeClr val="dk1"/>
                          </a:solidFill>
                          <a:latin typeface="+mn-lt"/>
                          <a:ea typeface="+mn-ea"/>
                          <a:cs typeface="+mn-cs"/>
                          <a:sym typeface="Wingdings"/>
                        </a:rPr>
                        <a:t> E</a:t>
                      </a:r>
                      <a:endParaRPr lang="en-US" dirty="0" smtClean="0"/>
                    </a:p>
                    <a:p>
                      <a:r>
                        <a:rPr lang="en-US" dirty="0" smtClean="0"/>
                        <a:t>(</a:t>
                      </a:r>
                      <a:r>
                        <a:rPr lang="en-US" dirty="0" err="1" smtClean="0"/>
                        <a:t>clclean</a:t>
                      </a:r>
                      <a:r>
                        <a:rPr lang="en-US" baseline="0" dirty="0" smtClean="0"/>
                        <a:t> LRU)</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a:t>
                      </a:r>
                    </a:p>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invalidate     L1/L2 (no WB)</a:t>
                      </a:r>
                    </a:p>
                    <a:p>
                      <a:r>
                        <a:rPr lang="en-US" dirty="0" smtClean="0"/>
                        <a:t> </a:t>
                      </a:r>
                      <a:r>
                        <a:rPr lang="en-US" dirty="0" smtClean="0">
                          <a:latin typeface="Wingdings"/>
                          <a:ea typeface="Wingdings"/>
                          <a:cs typeface="Wingdings"/>
                          <a:sym typeface="Wingdings"/>
                        </a:rPr>
                        <a:t></a:t>
                      </a:r>
                      <a:r>
                        <a:rPr lang="en-US" sz="1800" kern="1200" dirty="0">
                          <a:solidFill>
                            <a:schemeClr val="dk1"/>
                          </a:solidFill>
                          <a:latin typeface="+mn-lt"/>
                          <a:ea typeface="+mn-ea"/>
                          <a:cs typeface="+mn-cs"/>
                          <a:sym typeface="Wingdings"/>
                        </a:rPr>
                        <a:t> </a:t>
                      </a:r>
                      <a:r>
                        <a:rPr lang="en-US" sz="1800" kern="1200" dirty="0" smtClean="0">
                          <a:solidFill>
                            <a:schemeClr val="dk1"/>
                          </a:solidFill>
                          <a:latin typeface="+mn-lt"/>
                          <a:ea typeface="+mn-ea"/>
                          <a:cs typeface="+mn-cs"/>
                          <a:sym typeface="Wingdings"/>
                        </a:rPr>
                        <a:t>I</a:t>
                      </a:r>
                      <a:endParaRPr lang="en-US"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dirty="0" smtClean="0"/>
                        <a:t>E</a:t>
                      </a:r>
                      <a:endParaRPr lang="en-US"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invalidate    L1/L2</a:t>
                      </a:r>
                    </a:p>
                    <a:p>
                      <a:r>
                        <a:rPr lang="en-US" dirty="0" smtClean="0"/>
                        <a:t> </a:t>
                      </a:r>
                      <a:r>
                        <a:rPr lang="en-US" dirty="0" smtClean="0">
                          <a:latin typeface="Wingdings"/>
                          <a:ea typeface="Wingdings"/>
                          <a:cs typeface="Wingdings"/>
                          <a:sym typeface="Wingdings"/>
                        </a:rPr>
                        <a:t></a:t>
                      </a:r>
                      <a:r>
                        <a:rPr lang="en-US" sz="1800" kern="1200" dirty="0" smtClean="0">
                          <a:solidFill>
                            <a:schemeClr val="dk1"/>
                          </a:solidFill>
                          <a:latin typeface="+mn-lt"/>
                          <a:ea typeface="+mn-ea"/>
                          <a:cs typeface="+mn-cs"/>
                          <a:sym typeface="Wingdings"/>
                        </a:rPr>
                        <a:t> I</a:t>
                      </a:r>
                      <a:endParaRPr lang="en-US"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invalidate     L1/L2 </a:t>
                      </a:r>
                    </a:p>
                    <a:p>
                      <a:r>
                        <a:rPr lang="en-US" dirty="0" smtClean="0"/>
                        <a:t>(</a:t>
                      </a:r>
                      <a:r>
                        <a:rPr lang="en-US" dirty="0" err="1" smtClean="0"/>
                        <a:t>clclean</a:t>
                      </a:r>
                      <a:r>
                        <a:rPr lang="en-US" baseline="0" dirty="0" smtClean="0"/>
                        <a:t> LRU)</a:t>
                      </a:r>
                      <a:endParaRPr lang="en-US"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dirty="0" smtClean="0">
                          <a:latin typeface="Wingdings"/>
                          <a:ea typeface="Wingdings"/>
                          <a:cs typeface="Wingdings"/>
                          <a:sym typeface="Wingdings"/>
                        </a:rPr>
                        <a:t></a:t>
                      </a:r>
                      <a:r>
                        <a:rPr lang="en-US" sz="1800" kern="1200" dirty="0" smtClean="0">
                          <a:solidFill>
                            <a:schemeClr val="dk1"/>
                          </a:solidFill>
                          <a:latin typeface="+mn-lt"/>
                          <a:ea typeface="+mn-ea"/>
                          <a:cs typeface="+mn-cs"/>
                          <a:sym typeface="Wingdings"/>
                        </a:rPr>
                        <a:t> M</a:t>
                      </a:r>
                      <a:endParaRPr lang="en-US" dirty="0" smtClean="0"/>
                    </a:p>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invalidate    L1/L2</a:t>
                      </a:r>
                    </a:p>
                    <a:p>
                      <a:r>
                        <a:rPr lang="en-US" dirty="0" smtClean="0"/>
                        <a:t> </a:t>
                      </a:r>
                      <a:r>
                        <a:rPr lang="en-US" dirty="0" smtClean="0">
                          <a:latin typeface="Wingdings"/>
                          <a:ea typeface="Wingdings"/>
                          <a:cs typeface="Wingdings"/>
                          <a:sym typeface="Wingdings"/>
                        </a:rPr>
                        <a:t></a:t>
                      </a:r>
                      <a:r>
                        <a:rPr lang="en-US" sz="1800" kern="1200" dirty="0" smtClean="0">
                          <a:solidFill>
                            <a:schemeClr val="dk1"/>
                          </a:solidFill>
                          <a:latin typeface="+mn-lt"/>
                          <a:ea typeface="+mn-ea"/>
                          <a:cs typeface="+mn-cs"/>
                          <a:sym typeface="Wingdings"/>
                        </a:rPr>
                        <a:t> I</a:t>
                      </a:r>
                      <a:endParaRPr lang="en-US" dirty="0" smtClean="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dirty="0" smtClean="0"/>
                        <a:t>S</a:t>
                      </a:r>
                      <a:endParaRPr lang="en-US"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invalidate     L1/L2</a:t>
                      </a:r>
                    </a:p>
                    <a:p>
                      <a:r>
                        <a:rPr lang="en-US" dirty="0" smtClean="0"/>
                        <a:t> </a:t>
                      </a:r>
                      <a:r>
                        <a:rPr lang="en-US" dirty="0" smtClean="0">
                          <a:latin typeface="Wingdings"/>
                          <a:ea typeface="Wingdings"/>
                          <a:cs typeface="Wingdings"/>
                          <a:sym typeface="Wingdings"/>
                        </a:rPr>
                        <a:t></a:t>
                      </a:r>
                      <a:r>
                        <a:rPr lang="en-US" sz="1800" kern="1200" dirty="0" smtClean="0">
                          <a:solidFill>
                            <a:schemeClr val="dk1"/>
                          </a:solidFill>
                          <a:latin typeface="+mn-lt"/>
                          <a:ea typeface="+mn-ea"/>
                          <a:cs typeface="+mn-cs"/>
                          <a:sym typeface="Wingdings"/>
                        </a:rPr>
                        <a:t> I</a:t>
                      </a:r>
                      <a:endParaRPr lang="en-US"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invalidate     L1/L2 </a:t>
                      </a:r>
                    </a:p>
                    <a:p>
                      <a:r>
                        <a:rPr lang="en-US" dirty="0" smtClean="0"/>
                        <a:t>(</a:t>
                      </a:r>
                      <a:r>
                        <a:rPr lang="en-US" dirty="0" err="1" smtClean="0"/>
                        <a:t>clclean</a:t>
                      </a:r>
                      <a:r>
                        <a:rPr lang="en-US" baseline="0" dirty="0" smtClean="0"/>
                        <a:t> LRU)</a:t>
                      </a:r>
                      <a:endParaRPr lang="en-US"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err="1" smtClean="0"/>
                        <a:t>BusInvalidate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dirty="0" smtClean="0">
                          <a:latin typeface="Wingdings"/>
                          <a:ea typeface="Wingdings"/>
                          <a:cs typeface="Wingdings"/>
                          <a:sym typeface="Wingdings"/>
                        </a:rPr>
                        <a:t></a:t>
                      </a:r>
                      <a:r>
                        <a:rPr lang="en-US" sz="1800" kern="1200" dirty="0" smtClean="0">
                          <a:solidFill>
                            <a:schemeClr val="dk1"/>
                          </a:solidFill>
                          <a:latin typeface="+mn-lt"/>
                          <a:ea typeface="+mn-ea"/>
                          <a:cs typeface="+mn-cs"/>
                          <a:sym typeface="Wingdings"/>
                        </a:rPr>
                        <a:t> M</a:t>
                      </a:r>
                      <a:endParaRPr lang="en-US" dirty="0" smtClean="0"/>
                    </a:p>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invalidate     L1/L2</a:t>
                      </a:r>
                    </a:p>
                    <a:p>
                      <a:r>
                        <a:rPr lang="en-US" dirty="0" smtClean="0"/>
                        <a:t> </a:t>
                      </a:r>
                      <a:r>
                        <a:rPr lang="en-US" dirty="0" smtClean="0">
                          <a:latin typeface="Wingdings"/>
                          <a:ea typeface="Wingdings"/>
                          <a:cs typeface="Wingdings"/>
                          <a:sym typeface="Wingdings"/>
                        </a:rPr>
                        <a:t></a:t>
                      </a:r>
                      <a:r>
                        <a:rPr lang="en-US" sz="1800" kern="1200" dirty="0" smtClean="0">
                          <a:solidFill>
                            <a:schemeClr val="dk1"/>
                          </a:solidFill>
                          <a:latin typeface="+mn-lt"/>
                          <a:ea typeface="+mn-ea"/>
                          <a:cs typeface="+mn-cs"/>
                          <a:sym typeface="Wingdings"/>
                        </a:rPr>
                        <a:t> I</a:t>
                      </a:r>
                      <a:endParaRPr lang="en-US" dirty="0" smtClean="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dirty="0" smtClean="0"/>
                        <a:t>I</a:t>
                      </a:r>
                      <a:endParaRPr lang="en-US"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b="0" dirty="0" smtClean="0"/>
                        <a:t>⁄</a:t>
                      </a:r>
                      <a:endParaRPr lang="en-US" b="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BusInvalidate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dirty="0" smtClean="0">
                          <a:latin typeface="Wingdings"/>
                          <a:ea typeface="Wingdings"/>
                          <a:cs typeface="Wingdings"/>
                          <a:sym typeface="Wingdings"/>
                        </a:rPr>
                        <a:t></a:t>
                      </a:r>
                      <a:r>
                        <a:rPr lang="en-US" sz="1800" kern="1200" dirty="0" smtClean="0">
                          <a:solidFill>
                            <a:schemeClr val="dk1"/>
                          </a:solidFill>
                          <a:latin typeface="+mn-lt"/>
                          <a:ea typeface="+mn-ea"/>
                          <a:cs typeface="+mn-cs"/>
                          <a:sym typeface="Wingdings"/>
                        </a:rPr>
                        <a:t> M</a:t>
                      </a:r>
                      <a:endParaRPr lang="en-US"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b="0" dirty="0" smtClean="0"/>
                        <a:t>⁄</a:t>
                      </a:r>
                      <a:endParaRPr lang="en-US" b="0"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r>
            </a:tbl>
          </a:graphicData>
        </a:graphic>
      </p:graphicFrame>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36</a:t>
            </a:fld>
            <a:r>
              <a:rPr lang="nl-NL" smtClean="0">
                <a:latin typeface="Times New Roman" charset="0"/>
              </a:rPr>
              <a:t> </a:t>
            </a:r>
            <a:endParaRPr lang="nl-NL">
              <a:latin typeface="Times New Roman" charset="0"/>
            </a:endParaRPr>
          </a:p>
        </p:txBody>
      </p:sp>
    </p:spTree>
    <p:extLst>
      <p:ext uri="{BB962C8B-B14F-4D97-AF65-F5344CB8AC3E}">
        <p14:creationId xmlns:p14="http://schemas.microsoft.com/office/powerpoint/2010/main" val="87111579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6172200" cy="492125"/>
          </a:xfrm>
        </p:spPr>
        <p:txBody>
          <a:bodyPr/>
          <a:lstStyle/>
          <a:p>
            <a:r>
              <a:rPr lang="en-US" dirty="0"/>
              <a:t>Total DRAM Energy (8MB nursery)</a:t>
            </a:r>
          </a:p>
        </p:txBody>
      </p:sp>
      <p:sp>
        <p:nvSpPr>
          <p:cNvPr id="4" name="Slide Number Placeholder 3"/>
          <p:cNvSpPr>
            <a:spLocks noGrp="1"/>
          </p:cNvSpPr>
          <p:nvPr>
            <p:ph type="sldNum" sz="quarter" idx="11"/>
          </p:nvPr>
        </p:nvSpPr>
        <p:spPr/>
        <p:txBody>
          <a:bodyPr/>
          <a:lstStyle/>
          <a:p>
            <a:r>
              <a:rPr lang="nl-NL" smtClean="0"/>
              <a:t>p. </a:t>
            </a:r>
            <a:fld id="{7140F55F-91FA-1542-BC32-3C37D3DC9FD7}" type="slidenum">
              <a:rPr lang="nl-NL" smtClean="0"/>
              <a:pPr/>
              <a:t>37</a:t>
            </a:fld>
            <a:r>
              <a:rPr lang="nl-NL" smtClean="0">
                <a:latin typeface="Times New Roman" charset="0"/>
              </a:rPr>
              <a:t> </a:t>
            </a:r>
            <a:endParaRPr lang="nl-NL">
              <a:latin typeface="Times New Roman"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23629561"/>
              </p:ext>
            </p:extLst>
          </p:nvPr>
        </p:nvGraphicFramePr>
        <p:xfrm>
          <a:off x="990600" y="1066800"/>
          <a:ext cx="77724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6" name="Down Arrow 5"/>
          <p:cNvSpPr/>
          <p:nvPr/>
        </p:nvSpPr>
        <p:spPr bwMode="auto">
          <a:xfrm rot="10800000">
            <a:off x="6234985" y="1244285"/>
            <a:ext cx="423363" cy="910765"/>
          </a:xfrm>
          <a:prstGeom prst="downArrow">
            <a:avLst/>
          </a:prstGeom>
          <a:solidFill>
            <a:schemeClr val="tx1">
              <a:lumMod val="50000"/>
              <a:lumOff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81815395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5958830" cy="492125"/>
          </a:xfrm>
        </p:spPr>
        <p:txBody>
          <a:bodyPr/>
          <a:lstStyle/>
          <a:p>
            <a:r>
              <a:rPr lang="en-US" dirty="0" smtClean="0"/>
              <a:t>Execution Time Across Nurseries</a:t>
            </a:r>
            <a:endParaRPr lang="en-US" dirty="0"/>
          </a:p>
        </p:txBody>
      </p:sp>
      <p:pic>
        <p:nvPicPr>
          <p:cNvPr id="6" name="Picture 5"/>
          <p:cNvPicPr>
            <a:picLocks noChangeAspect="1"/>
          </p:cNvPicPr>
          <p:nvPr/>
        </p:nvPicPr>
        <p:blipFill>
          <a:blip r:embed="rId3"/>
          <a:stretch>
            <a:fillRect/>
          </a:stretch>
        </p:blipFill>
        <p:spPr>
          <a:xfrm>
            <a:off x="774700" y="5511800"/>
            <a:ext cx="7594600" cy="279400"/>
          </a:xfrm>
          <a:prstGeom prst="rect">
            <a:avLst/>
          </a:prstGeom>
        </p:spPr>
      </p:pic>
      <p:pic>
        <p:nvPicPr>
          <p:cNvPr id="7" name="Picture 6"/>
          <p:cNvPicPr>
            <a:picLocks noChangeAspect="1"/>
          </p:cNvPicPr>
          <p:nvPr/>
        </p:nvPicPr>
        <p:blipFill>
          <a:blip r:embed="rId4"/>
          <a:stretch>
            <a:fillRect/>
          </a:stretch>
        </p:blipFill>
        <p:spPr>
          <a:xfrm>
            <a:off x="1425575" y="5797550"/>
            <a:ext cx="6832600" cy="254000"/>
          </a:xfrm>
          <a:prstGeom prst="rect">
            <a:avLst/>
          </a:prstGeom>
        </p:spPr>
      </p:pic>
      <p:pic>
        <p:nvPicPr>
          <p:cNvPr id="9" name="Content Placeholder 8" descr="doEvict-byNursery-runtime.pdf"/>
          <p:cNvPicPr>
            <a:picLocks noGrp="1" noChangeAspect="1"/>
          </p:cNvPicPr>
          <p:nvPr>
            <p:ph idx="1"/>
          </p:nvPr>
        </p:nvPicPr>
        <p:blipFill rotWithShape="1">
          <a:blip r:embed="rId5">
            <a:extLst>
              <a:ext uri="{28A0092B-C50C-407E-A947-70E740481C1C}">
                <a14:useLocalDpi xmlns:a14="http://schemas.microsoft.com/office/drawing/2010/main" val="0"/>
              </a:ext>
            </a:extLst>
          </a:blip>
          <a:srcRect t="12897" b="-1105"/>
          <a:stretch/>
        </p:blipFill>
        <p:spPr>
          <a:xfrm>
            <a:off x="441274" y="1270000"/>
            <a:ext cx="8623351" cy="4095749"/>
          </a:xfrm>
        </p:spPr>
      </p:pic>
      <p:sp>
        <p:nvSpPr>
          <p:cNvPr id="10" name="Slide Number Placeholder 9"/>
          <p:cNvSpPr>
            <a:spLocks noGrp="1"/>
          </p:cNvSpPr>
          <p:nvPr>
            <p:ph type="sldNum" sz="quarter" idx="11"/>
          </p:nvPr>
        </p:nvSpPr>
        <p:spPr/>
        <p:txBody>
          <a:bodyPr/>
          <a:lstStyle/>
          <a:p>
            <a:r>
              <a:rPr lang="nl-NL" smtClean="0"/>
              <a:t>p. </a:t>
            </a:r>
            <a:fld id="{7140F55F-91FA-1542-BC32-3C37D3DC9FD7}" type="slidenum">
              <a:rPr lang="nl-NL" smtClean="0"/>
              <a:pPr/>
              <a:t>38</a:t>
            </a:fld>
            <a:r>
              <a:rPr lang="nl-NL" smtClean="0">
                <a:latin typeface="Times New Roman" charset="0"/>
              </a:rPr>
              <a:t> </a:t>
            </a:r>
            <a:endParaRPr lang="nl-NL">
              <a:latin typeface="Times New Roman" charset="0"/>
            </a:endParaRPr>
          </a:p>
        </p:txBody>
      </p:sp>
      <p:sp>
        <p:nvSpPr>
          <p:cNvPr id="11" name="Up Arrow 10"/>
          <p:cNvSpPr/>
          <p:nvPr/>
        </p:nvSpPr>
        <p:spPr bwMode="auto">
          <a:xfrm>
            <a:off x="7932917" y="1052899"/>
            <a:ext cx="325258" cy="677476"/>
          </a:xfrm>
          <a:prstGeom prst="upArrow">
            <a:avLst/>
          </a:prstGeom>
          <a:solidFill>
            <a:schemeClr val="accent5">
              <a:lumMod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26776760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doEvict-runtime.pdf"/>
          <p:cNvPicPr>
            <a:picLocks noGrp="1" noChangeAspect="1"/>
          </p:cNvPicPr>
          <p:nvPr>
            <p:ph idx="1"/>
          </p:nvPr>
        </p:nvPicPr>
        <p:blipFill>
          <a:blip r:embed="rId3">
            <a:extLst>
              <a:ext uri="{28A0092B-C50C-407E-A947-70E740481C1C}">
                <a14:useLocalDpi xmlns:a14="http://schemas.microsoft.com/office/drawing/2010/main" val="0"/>
              </a:ext>
            </a:extLst>
          </a:blip>
          <a:srcRect t="-9174" b="-9174"/>
          <a:stretch>
            <a:fillRect/>
          </a:stretch>
        </p:blipFill>
        <p:spPr>
          <a:xfrm>
            <a:off x="171208" y="365125"/>
            <a:ext cx="9207304" cy="5867400"/>
          </a:xfrm>
        </p:spPr>
      </p:pic>
      <p:sp>
        <p:nvSpPr>
          <p:cNvPr id="2" name="Title 1"/>
          <p:cNvSpPr>
            <a:spLocks noGrp="1"/>
          </p:cNvSpPr>
          <p:nvPr>
            <p:ph type="title"/>
          </p:nvPr>
        </p:nvSpPr>
        <p:spPr/>
        <p:txBody>
          <a:bodyPr/>
          <a:lstStyle/>
          <a:p>
            <a:r>
              <a:rPr lang="en-US" dirty="0" smtClean="0"/>
              <a:t>Execution Time</a:t>
            </a:r>
            <a:endParaRPr lang="en-US" dirty="0"/>
          </a:p>
        </p:txBody>
      </p:sp>
      <p:sp>
        <p:nvSpPr>
          <p:cNvPr id="6" name="Up Arrow 5"/>
          <p:cNvSpPr/>
          <p:nvPr/>
        </p:nvSpPr>
        <p:spPr bwMode="auto">
          <a:xfrm>
            <a:off x="7659688" y="1255039"/>
            <a:ext cx="325258" cy="745212"/>
          </a:xfrm>
          <a:prstGeom prst="upArrow">
            <a:avLst/>
          </a:prstGeom>
          <a:solidFill>
            <a:schemeClr val="accent5">
              <a:lumMod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pic>
        <p:nvPicPr>
          <p:cNvPr id="9" name="Picture 8"/>
          <p:cNvPicPr>
            <a:picLocks noChangeAspect="1"/>
          </p:cNvPicPr>
          <p:nvPr/>
        </p:nvPicPr>
        <p:blipFill>
          <a:blip r:embed="rId4"/>
          <a:stretch>
            <a:fillRect/>
          </a:stretch>
        </p:blipFill>
        <p:spPr>
          <a:xfrm>
            <a:off x="774700" y="5511800"/>
            <a:ext cx="7594600" cy="279400"/>
          </a:xfrm>
          <a:prstGeom prst="rect">
            <a:avLst/>
          </a:prstGeom>
        </p:spPr>
      </p:pic>
      <p:pic>
        <p:nvPicPr>
          <p:cNvPr id="10" name="Picture 9"/>
          <p:cNvPicPr>
            <a:picLocks noChangeAspect="1"/>
          </p:cNvPicPr>
          <p:nvPr/>
        </p:nvPicPr>
        <p:blipFill>
          <a:blip r:embed="rId5"/>
          <a:stretch>
            <a:fillRect/>
          </a:stretch>
        </p:blipFill>
        <p:spPr>
          <a:xfrm>
            <a:off x="1425575" y="5797550"/>
            <a:ext cx="6832600" cy="254000"/>
          </a:xfrm>
          <a:prstGeom prst="rect">
            <a:avLst/>
          </a:prstGeom>
        </p:spPr>
      </p:pic>
      <p:sp>
        <p:nvSpPr>
          <p:cNvPr id="11" name="Slide Number Placeholder 10"/>
          <p:cNvSpPr>
            <a:spLocks noGrp="1"/>
          </p:cNvSpPr>
          <p:nvPr>
            <p:ph type="sldNum" sz="quarter" idx="11"/>
          </p:nvPr>
        </p:nvSpPr>
        <p:spPr/>
        <p:txBody>
          <a:bodyPr/>
          <a:lstStyle/>
          <a:p>
            <a:r>
              <a:rPr lang="nl-NL" smtClean="0"/>
              <a:t>p. </a:t>
            </a:r>
            <a:fld id="{7140F55F-91FA-1542-BC32-3C37D3DC9FD7}" type="slidenum">
              <a:rPr lang="nl-NL" smtClean="0"/>
              <a:pPr/>
              <a:t>39</a:t>
            </a:fld>
            <a:r>
              <a:rPr lang="nl-NL" smtClean="0">
                <a:latin typeface="Times New Roman" charset="0"/>
              </a:rPr>
              <a:t> </a:t>
            </a:r>
            <a:endParaRPr lang="nl-NL">
              <a:latin typeface="Times New Roman" charset="0"/>
            </a:endParaRPr>
          </a:p>
        </p:txBody>
      </p:sp>
      <p:sp>
        <p:nvSpPr>
          <p:cNvPr id="12" name="Rectangle 11"/>
          <p:cNvSpPr/>
          <p:nvPr/>
        </p:nvSpPr>
        <p:spPr bwMode="auto">
          <a:xfrm>
            <a:off x="4095750" y="1096289"/>
            <a:ext cx="2222500" cy="348336"/>
          </a:xfrm>
          <a:prstGeom prst="rect">
            <a:avLst/>
          </a:prstGeom>
          <a:solidFill>
            <a:schemeClr val="bg1"/>
          </a:solidFill>
          <a:ln w="952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1484230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bwMode="auto">
          <a:xfrm>
            <a:off x="567490" y="5271968"/>
            <a:ext cx="8576510" cy="256592"/>
          </a:xfrm>
          <a:prstGeom prst="rect">
            <a:avLst/>
          </a:prstGeom>
          <a:solidFill>
            <a:schemeClr val="bg1"/>
          </a:solidFill>
          <a:ln w="952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
        <p:nvSpPr>
          <p:cNvPr id="2" name="Title 1"/>
          <p:cNvSpPr>
            <a:spLocks noGrp="1"/>
          </p:cNvSpPr>
          <p:nvPr>
            <p:ph type="title"/>
          </p:nvPr>
        </p:nvSpPr>
        <p:spPr>
          <a:xfrm>
            <a:off x="2590800" y="381000"/>
            <a:ext cx="6428116" cy="492125"/>
          </a:xfrm>
        </p:spPr>
        <p:txBody>
          <a:bodyPr/>
          <a:lstStyle/>
          <a:p>
            <a:r>
              <a:rPr lang="en-US" sz="3200" dirty="0" smtClean="0"/>
              <a:t>Problem: Bandwidth </a:t>
            </a:r>
            <a:r>
              <a:rPr lang="en-US" dirty="0" smtClean="0"/>
              <a:t>&amp;</a:t>
            </a:r>
            <a:r>
              <a:rPr lang="en-US" sz="3200" dirty="0" smtClean="0"/>
              <a:t> Power Wall</a:t>
            </a:r>
            <a:endParaRPr lang="en-US" sz="3200" dirty="0"/>
          </a:p>
        </p:txBody>
      </p:sp>
      <p:sp>
        <p:nvSpPr>
          <p:cNvPr id="3" name="Content Placeholder 2"/>
          <p:cNvSpPr>
            <a:spLocks noGrp="1"/>
          </p:cNvSpPr>
          <p:nvPr>
            <p:ph idx="1"/>
          </p:nvPr>
        </p:nvSpPr>
        <p:spPr>
          <a:xfrm>
            <a:off x="457200" y="1092642"/>
            <a:ext cx="8229600" cy="4525963"/>
          </a:xfrm>
        </p:spPr>
        <p:txBody>
          <a:bodyPr>
            <a:normAutofit/>
          </a:bodyPr>
          <a:lstStyle/>
          <a:p>
            <a:endParaRPr lang="en-US" dirty="0" smtClean="0"/>
          </a:p>
        </p:txBody>
      </p:sp>
      <p:sp>
        <p:nvSpPr>
          <p:cNvPr id="4" name="Rectangle 3"/>
          <p:cNvSpPr/>
          <p:nvPr/>
        </p:nvSpPr>
        <p:spPr>
          <a:xfrm>
            <a:off x="1148515" y="3398999"/>
            <a:ext cx="7012512" cy="2251249"/>
          </a:xfrm>
          <a:prstGeom prst="rect">
            <a:avLst/>
          </a:prstGeom>
          <a:solidFill>
            <a:srgbClr val="F7760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853069" y="3536263"/>
            <a:ext cx="1607883" cy="553998"/>
          </a:xfrm>
          <a:prstGeom prst="rect">
            <a:avLst/>
          </a:prstGeom>
          <a:noFill/>
        </p:spPr>
        <p:txBody>
          <a:bodyPr wrap="square" rtlCol="0">
            <a:spAutoFit/>
          </a:bodyPr>
          <a:lstStyle/>
          <a:p>
            <a:pPr algn="ctr"/>
            <a:r>
              <a:rPr lang="en-US" sz="3000" dirty="0" smtClean="0">
                <a:solidFill>
                  <a:srgbClr val="000000"/>
                </a:solidFill>
              </a:rPr>
              <a:t>Chip</a:t>
            </a:r>
            <a:endParaRPr lang="en-US" sz="3000" dirty="0">
              <a:solidFill>
                <a:srgbClr val="000000"/>
              </a:solidFill>
            </a:endParaRPr>
          </a:p>
        </p:txBody>
      </p:sp>
      <p:sp>
        <p:nvSpPr>
          <p:cNvPr id="6" name="Rectangle 5"/>
          <p:cNvSpPr/>
          <p:nvPr/>
        </p:nvSpPr>
        <p:spPr>
          <a:xfrm>
            <a:off x="2460952" y="4709219"/>
            <a:ext cx="4337227" cy="783983"/>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Down Arrow 23"/>
          <p:cNvSpPr/>
          <p:nvPr/>
        </p:nvSpPr>
        <p:spPr>
          <a:xfrm>
            <a:off x="6798179" y="5299009"/>
            <a:ext cx="611796" cy="639192"/>
          </a:xfrm>
          <a:prstGeom prst="down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742833" y="5785325"/>
            <a:ext cx="3663597" cy="461665"/>
          </a:xfrm>
          <a:prstGeom prst="rect">
            <a:avLst/>
          </a:prstGeom>
          <a:noFill/>
        </p:spPr>
        <p:txBody>
          <a:bodyPr wrap="square" rtlCol="0">
            <a:spAutoFit/>
          </a:bodyPr>
          <a:lstStyle/>
          <a:p>
            <a:pPr algn="r"/>
            <a:r>
              <a:rPr lang="en-US" sz="2400" dirty="0" smtClean="0"/>
              <a:t> memory (DRAM)</a:t>
            </a:r>
            <a:endParaRPr lang="en-US" sz="2400" dirty="0"/>
          </a:p>
        </p:txBody>
      </p:sp>
      <p:sp>
        <p:nvSpPr>
          <p:cNvPr id="40" name="Slide Number Placeholder 39"/>
          <p:cNvSpPr>
            <a:spLocks noGrp="1"/>
          </p:cNvSpPr>
          <p:nvPr>
            <p:ph type="sldNum" sz="quarter" idx="11"/>
          </p:nvPr>
        </p:nvSpPr>
        <p:spPr/>
        <p:txBody>
          <a:bodyPr/>
          <a:lstStyle/>
          <a:p>
            <a:r>
              <a:rPr lang="nl-NL" smtClean="0"/>
              <a:t>p. </a:t>
            </a:r>
            <a:fld id="{7140F55F-91FA-1542-BC32-3C37D3DC9FD7}" type="slidenum">
              <a:rPr lang="nl-NL" smtClean="0"/>
              <a:pPr/>
              <a:t>4</a:t>
            </a:fld>
            <a:r>
              <a:rPr lang="nl-NL" smtClean="0">
                <a:latin typeface="Times New Roman" charset="0"/>
              </a:rPr>
              <a:t> </a:t>
            </a:r>
            <a:endParaRPr lang="nl-NL">
              <a:latin typeface="Times New Roman" charset="0"/>
            </a:endParaRPr>
          </a:p>
        </p:txBody>
      </p:sp>
      <p:sp>
        <p:nvSpPr>
          <p:cNvPr id="43" name="Rectangle 42"/>
          <p:cNvSpPr/>
          <p:nvPr/>
        </p:nvSpPr>
        <p:spPr>
          <a:xfrm>
            <a:off x="2857192" y="3525813"/>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2695052" y="3479622"/>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45" name="Rectangle 44"/>
          <p:cNvSpPr/>
          <p:nvPr/>
        </p:nvSpPr>
        <p:spPr>
          <a:xfrm>
            <a:off x="2830970" y="4090261"/>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2748100" y="4074494"/>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49" name="Rectangle 48"/>
          <p:cNvSpPr/>
          <p:nvPr/>
        </p:nvSpPr>
        <p:spPr>
          <a:xfrm>
            <a:off x="3894286" y="3525153"/>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extBox 49"/>
          <p:cNvSpPr txBox="1"/>
          <p:nvPr/>
        </p:nvSpPr>
        <p:spPr>
          <a:xfrm>
            <a:off x="3732146" y="3478962"/>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51" name="Rectangle 50"/>
          <p:cNvSpPr/>
          <p:nvPr/>
        </p:nvSpPr>
        <p:spPr>
          <a:xfrm>
            <a:off x="3868064" y="4089601"/>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3785194" y="4073834"/>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53" name="Rectangle 52"/>
          <p:cNvSpPr/>
          <p:nvPr/>
        </p:nvSpPr>
        <p:spPr>
          <a:xfrm>
            <a:off x="4931996" y="3525240"/>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4769856" y="3479049"/>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55" name="Rectangle 54"/>
          <p:cNvSpPr/>
          <p:nvPr/>
        </p:nvSpPr>
        <p:spPr>
          <a:xfrm>
            <a:off x="4905774" y="4089688"/>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4822904" y="4073921"/>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57" name="Rectangle 56"/>
          <p:cNvSpPr/>
          <p:nvPr/>
        </p:nvSpPr>
        <p:spPr>
          <a:xfrm>
            <a:off x="5973969" y="3525153"/>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Box 57"/>
          <p:cNvSpPr txBox="1"/>
          <p:nvPr/>
        </p:nvSpPr>
        <p:spPr>
          <a:xfrm>
            <a:off x="5811829" y="3478962"/>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59" name="Rectangle 58"/>
          <p:cNvSpPr/>
          <p:nvPr/>
        </p:nvSpPr>
        <p:spPr>
          <a:xfrm>
            <a:off x="5947747" y="4089601"/>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5864877" y="4073834"/>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37" name="Rectangle 36"/>
          <p:cNvSpPr/>
          <p:nvPr/>
        </p:nvSpPr>
        <p:spPr>
          <a:xfrm>
            <a:off x="2432095" y="1863487"/>
            <a:ext cx="4269677" cy="852018"/>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540051" y="1196084"/>
            <a:ext cx="2175371" cy="647741"/>
          </a:xfrm>
          <a:prstGeom prst="rect">
            <a:avLst/>
          </a:prstGeom>
          <a:solidFill>
            <a:srgbClr val="D1020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2269957" y="1769343"/>
            <a:ext cx="4620978" cy="1015663"/>
          </a:xfrm>
          <a:prstGeom prst="rect">
            <a:avLst/>
          </a:prstGeom>
          <a:noFill/>
        </p:spPr>
        <p:txBody>
          <a:bodyPr wrap="square" rtlCol="0">
            <a:spAutoFit/>
          </a:bodyPr>
          <a:lstStyle/>
          <a:p>
            <a:pPr algn="ctr"/>
            <a:r>
              <a:rPr lang="en-US" sz="3000" b="1" dirty="0" smtClean="0">
                <a:solidFill>
                  <a:schemeClr val="tx1"/>
                </a:solidFill>
              </a:rPr>
              <a:t>Managed language runtime environment</a:t>
            </a:r>
            <a:endParaRPr lang="en-US" sz="3000" b="1" dirty="0">
              <a:solidFill>
                <a:schemeClr val="tx1"/>
              </a:solidFill>
            </a:endParaRPr>
          </a:p>
        </p:txBody>
      </p:sp>
      <p:sp>
        <p:nvSpPr>
          <p:cNvPr id="41" name="TextBox 40"/>
          <p:cNvSpPr txBox="1"/>
          <p:nvPr/>
        </p:nvSpPr>
        <p:spPr>
          <a:xfrm>
            <a:off x="3538870" y="1229483"/>
            <a:ext cx="2161862" cy="553998"/>
          </a:xfrm>
          <a:prstGeom prst="rect">
            <a:avLst/>
          </a:prstGeom>
          <a:noFill/>
        </p:spPr>
        <p:txBody>
          <a:bodyPr wrap="square" rtlCol="0">
            <a:spAutoFit/>
          </a:bodyPr>
          <a:lstStyle/>
          <a:p>
            <a:pPr algn="ctr"/>
            <a:r>
              <a:rPr lang="en-US" sz="3000" dirty="0" smtClean="0">
                <a:solidFill>
                  <a:schemeClr val="tx1"/>
                </a:solidFill>
              </a:rPr>
              <a:t>Application</a:t>
            </a:r>
            <a:endParaRPr lang="en-US" sz="3000" dirty="0">
              <a:solidFill>
                <a:schemeClr val="tx1"/>
              </a:solidFill>
            </a:endParaRPr>
          </a:p>
        </p:txBody>
      </p:sp>
      <p:sp>
        <p:nvSpPr>
          <p:cNvPr id="42" name="Rectangle 41"/>
          <p:cNvSpPr/>
          <p:nvPr/>
        </p:nvSpPr>
        <p:spPr>
          <a:xfrm>
            <a:off x="1594373" y="2730495"/>
            <a:ext cx="6026190" cy="664657"/>
          </a:xfrm>
          <a:prstGeom prst="rect">
            <a:avLst/>
          </a:prstGeom>
          <a:solidFill>
            <a:srgbClr val="686A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2269957" y="2766105"/>
            <a:ext cx="4620978" cy="553998"/>
          </a:xfrm>
          <a:prstGeom prst="rect">
            <a:avLst/>
          </a:prstGeom>
          <a:noFill/>
        </p:spPr>
        <p:txBody>
          <a:bodyPr wrap="square" rtlCol="0">
            <a:spAutoFit/>
          </a:bodyPr>
          <a:lstStyle/>
          <a:p>
            <a:pPr algn="ctr"/>
            <a:r>
              <a:rPr lang="en-US" sz="3000" dirty="0" smtClean="0">
                <a:solidFill>
                  <a:srgbClr val="000000"/>
                </a:solidFill>
              </a:rPr>
              <a:t>Operating System</a:t>
            </a:r>
            <a:endParaRPr lang="en-US" sz="3000" dirty="0">
              <a:solidFill>
                <a:srgbClr val="000000"/>
              </a:solidFill>
            </a:endParaRPr>
          </a:p>
        </p:txBody>
      </p:sp>
      <p:sp>
        <p:nvSpPr>
          <p:cNvPr id="36" name="Rectangle 35"/>
          <p:cNvSpPr/>
          <p:nvPr/>
        </p:nvSpPr>
        <p:spPr>
          <a:xfrm>
            <a:off x="3206034" y="5096919"/>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TextBox 47"/>
          <p:cNvSpPr txBox="1"/>
          <p:nvPr/>
        </p:nvSpPr>
        <p:spPr>
          <a:xfrm>
            <a:off x="3092464" y="4980640"/>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87" name="Rectangle 86"/>
          <p:cNvSpPr/>
          <p:nvPr/>
        </p:nvSpPr>
        <p:spPr>
          <a:xfrm>
            <a:off x="2859987" y="5332232"/>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2761136" y="5210254"/>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89" name="Rectangle 88"/>
          <p:cNvSpPr/>
          <p:nvPr/>
        </p:nvSpPr>
        <p:spPr>
          <a:xfrm>
            <a:off x="5307327" y="4894474"/>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TextBox 89"/>
          <p:cNvSpPr txBox="1"/>
          <p:nvPr/>
        </p:nvSpPr>
        <p:spPr>
          <a:xfrm>
            <a:off x="5193757" y="4778195"/>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91" name="Rectangle 90"/>
          <p:cNvSpPr/>
          <p:nvPr/>
        </p:nvSpPr>
        <p:spPr>
          <a:xfrm>
            <a:off x="2638490" y="4894474"/>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TextBox 91"/>
          <p:cNvSpPr txBox="1"/>
          <p:nvPr/>
        </p:nvSpPr>
        <p:spPr>
          <a:xfrm>
            <a:off x="2524920" y="4778195"/>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93" name="Rectangle 92"/>
          <p:cNvSpPr/>
          <p:nvPr/>
        </p:nvSpPr>
        <p:spPr>
          <a:xfrm>
            <a:off x="5814302" y="5186782"/>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TextBox 93"/>
          <p:cNvSpPr txBox="1"/>
          <p:nvPr/>
        </p:nvSpPr>
        <p:spPr>
          <a:xfrm>
            <a:off x="5700732" y="5070503"/>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95" name="Rectangle 94"/>
          <p:cNvSpPr/>
          <p:nvPr/>
        </p:nvSpPr>
        <p:spPr>
          <a:xfrm>
            <a:off x="3653621" y="4841476"/>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TextBox 95"/>
          <p:cNvSpPr txBox="1"/>
          <p:nvPr/>
        </p:nvSpPr>
        <p:spPr>
          <a:xfrm>
            <a:off x="3540051" y="4725197"/>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74" name="Rectangle 73"/>
          <p:cNvSpPr/>
          <p:nvPr/>
        </p:nvSpPr>
        <p:spPr>
          <a:xfrm>
            <a:off x="5129759" y="5618605"/>
            <a:ext cx="807143" cy="525855"/>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5672037" y="4791106"/>
            <a:ext cx="1013950" cy="584776"/>
          </a:xfrm>
          <a:prstGeom prst="rect">
            <a:avLst/>
          </a:prstGeom>
          <a:noFill/>
        </p:spPr>
        <p:txBody>
          <a:bodyPr wrap="square" rtlCol="0">
            <a:spAutoFit/>
          </a:bodyPr>
          <a:lstStyle/>
          <a:p>
            <a:pPr algn="ctr"/>
            <a:r>
              <a:rPr lang="en-US" sz="1600" dirty="0" smtClean="0">
                <a:solidFill>
                  <a:srgbClr val="000000"/>
                </a:solidFill>
              </a:rPr>
              <a:t>0000000</a:t>
            </a:r>
          </a:p>
          <a:p>
            <a:pPr algn="ctr"/>
            <a:r>
              <a:rPr lang="en-US" sz="1600" dirty="0" smtClean="0">
                <a:solidFill>
                  <a:srgbClr val="000000"/>
                </a:solidFill>
              </a:rPr>
              <a:t>0000000</a:t>
            </a:r>
            <a:endParaRPr lang="en-US" sz="1600" dirty="0">
              <a:solidFill>
                <a:srgbClr val="000000"/>
              </a:solidFill>
            </a:endParaRPr>
          </a:p>
        </p:txBody>
      </p:sp>
      <p:sp>
        <p:nvSpPr>
          <p:cNvPr id="61" name="Content Placeholder 2"/>
          <p:cNvSpPr txBox="1">
            <a:spLocks/>
          </p:cNvSpPr>
          <p:nvPr/>
        </p:nvSpPr>
        <p:spPr bwMode="auto">
          <a:xfrm>
            <a:off x="412733" y="1655175"/>
            <a:ext cx="2219906" cy="1011098"/>
          </a:xfrm>
          <a:prstGeom prst="rect">
            <a:avLst/>
          </a:prstGeom>
          <a:solidFill>
            <a:schemeClr val="bg1"/>
          </a:solidFill>
          <a:ln>
            <a:solidFill>
              <a:schemeClr val="tx1"/>
            </a:solidFill>
          </a:ln>
          <a:extLs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normAutofit fontScale="92500" lnSpcReduction="10000"/>
          </a:bodyPr>
          <a:lstStyle>
            <a:lvl1pPr marL="282575" indent="-282575" algn="l" rtl="0" eaLnBrk="1" fontAlgn="base" hangingPunct="1">
              <a:spcBef>
                <a:spcPct val="20000"/>
              </a:spcBef>
              <a:spcAft>
                <a:spcPct val="0"/>
              </a:spcAft>
              <a:buClr>
                <a:srgbClr val="0A1E60"/>
              </a:buClr>
              <a:buSzPct val="75000"/>
              <a:buFont typeface="Wingdings" charset="0"/>
              <a:buChar char="n"/>
              <a:defRPr sz="2800" b="1">
                <a:solidFill>
                  <a:srgbClr val="5F5F5F"/>
                </a:solidFill>
                <a:latin typeface="+mn-lt"/>
                <a:ea typeface="ＭＳ Ｐゴシック" charset="0"/>
                <a:cs typeface="+mn-cs"/>
              </a:defRPr>
            </a:lvl1pPr>
            <a:lvl2pPr marL="755650" indent="-282575" algn="l" rtl="0" eaLnBrk="1" fontAlgn="base" hangingPunct="1">
              <a:spcBef>
                <a:spcPct val="20000"/>
              </a:spcBef>
              <a:spcAft>
                <a:spcPct val="0"/>
              </a:spcAft>
              <a:buClr>
                <a:srgbClr val="8977BA"/>
              </a:buClr>
              <a:buSzPct val="70000"/>
              <a:buFont typeface="Wingdings" charset="0"/>
              <a:buChar char="l"/>
              <a:defRPr sz="2400">
                <a:solidFill>
                  <a:srgbClr val="5F5F5F"/>
                </a:solidFill>
                <a:latin typeface="+mn-lt"/>
                <a:ea typeface="ＭＳ Ｐゴシック" charset="0"/>
              </a:defRPr>
            </a:lvl2pPr>
            <a:lvl3pPr marL="1146175" indent="-200025" algn="l" rtl="0" eaLnBrk="1" fontAlgn="base" hangingPunct="1">
              <a:spcBef>
                <a:spcPct val="20000"/>
              </a:spcBef>
              <a:spcAft>
                <a:spcPct val="0"/>
              </a:spcAft>
              <a:buSzPct val="75000"/>
              <a:buFont typeface="Wingdings" charset="0"/>
              <a:buChar char="w"/>
              <a:defRPr sz="2000" b="1">
                <a:solidFill>
                  <a:srgbClr val="5F5F5F"/>
                </a:solidFill>
                <a:latin typeface="+mn-lt"/>
                <a:ea typeface="ＭＳ Ｐゴシック" charset="0"/>
              </a:defRPr>
            </a:lvl3pPr>
            <a:lvl4pPr marL="1936750" indent="-228600" algn="l" rtl="0" eaLnBrk="1" fontAlgn="base" hangingPunct="1">
              <a:spcBef>
                <a:spcPct val="20000"/>
              </a:spcBef>
              <a:spcAft>
                <a:spcPct val="0"/>
              </a:spcAft>
              <a:buChar char="–"/>
              <a:defRPr sz="2000">
                <a:solidFill>
                  <a:srgbClr val="5F5F5F"/>
                </a:solidFill>
                <a:latin typeface="+mn-lt"/>
                <a:ea typeface="ＭＳ Ｐゴシック" charset="0"/>
              </a:defRPr>
            </a:lvl4pPr>
            <a:lvl5pPr marL="2355850" indent="-228600" algn="l" rtl="0" eaLnBrk="1" fontAlgn="base" hangingPunct="1">
              <a:spcBef>
                <a:spcPct val="20000"/>
              </a:spcBef>
              <a:spcAft>
                <a:spcPct val="0"/>
              </a:spcAft>
              <a:buChar char="»"/>
              <a:defRPr sz="2000">
                <a:solidFill>
                  <a:srgbClr val="5F5F5F"/>
                </a:solidFill>
                <a:latin typeface="+mn-lt"/>
                <a:ea typeface="ＭＳ Ｐゴシック" charset="0"/>
              </a:defRPr>
            </a:lvl5pPr>
            <a:lvl6pPr marL="2813050" indent="-228600" algn="l" rtl="0" eaLnBrk="1" fontAlgn="base" hangingPunct="1">
              <a:spcBef>
                <a:spcPct val="20000"/>
              </a:spcBef>
              <a:spcAft>
                <a:spcPct val="0"/>
              </a:spcAft>
              <a:buChar char="»"/>
              <a:defRPr sz="2000">
                <a:solidFill>
                  <a:srgbClr val="5F5F5F"/>
                </a:solidFill>
                <a:latin typeface="+mn-lt"/>
              </a:defRPr>
            </a:lvl6pPr>
            <a:lvl7pPr marL="3270250" indent="-228600" algn="l" rtl="0" eaLnBrk="1" fontAlgn="base" hangingPunct="1">
              <a:spcBef>
                <a:spcPct val="20000"/>
              </a:spcBef>
              <a:spcAft>
                <a:spcPct val="0"/>
              </a:spcAft>
              <a:buChar char="»"/>
              <a:defRPr sz="2000">
                <a:solidFill>
                  <a:srgbClr val="5F5F5F"/>
                </a:solidFill>
                <a:latin typeface="+mn-lt"/>
              </a:defRPr>
            </a:lvl7pPr>
            <a:lvl8pPr marL="3727450" indent="-228600" algn="l" rtl="0" eaLnBrk="1" fontAlgn="base" hangingPunct="1">
              <a:spcBef>
                <a:spcPct val="20000"/>
              </a:spcBef>
              <a:spcAft>
                <a:spcPct val="0"/>
              </a:spcAft>
              <a:buChar char="»"/>
              <a:defRPr sz="2000">
                <a:solidFill>
                  <a:srgbClr val="5F5F5F"/>
                </a:solidFill>
                <a:latin typeface="+mn-lt"/>
              </a:defRPr>
            </a:lvl8pPr>
            <a:lvl9pPr marL="4184650" indent="-228600" algn="l" rtl="0" eaLnBrk="1" fontAlgn="base" hangingPunct="1">
              <a:spcBef>
                <a:spcPct val="20000"/>
              </a:spcBef>
              <a:spcAft>
                <a:spcPct val="0"/>
              </a:spcAft>
              <a:buChar char="»"/>
              <a:defRPr sz="2000">
                <a:solidFill>
                  <a:srgbClr val="5F5F5F"/>
                </a:solidFill>
                <a:latin typeface="+mn-lt"/>
              </a:defRPr>
            </a:lvl9pPr>
          </a:lstStyle>
          <a:p>
            <a:pPr marL="0" indent="0" algn="ctr">
              <a:buFont typeface="Wingdings" charset="0"/>
              <a:buNone/>
            </a:pPr>
            <a:r>
              <a:rPr lang="en-US" sz="2400" dirty="0" smtClean="0"/>
              <a:t>Objects rapidly allocated and short-lived</a:t>
            </a:r>
          </a:p>
        </p:txBody>
      </p:sp>
      <p:sp>
        <p:nvSpPr>
          <p:cNvPr id="62" name="Content Placeholder 2"/>
          <p:cNvSpPr txBox="1">
            <a:spLocks/>
          </p:cNvSpPr>
          <p:nvPr/>
        </p:nvSpPr>
        <p:spPr bwMode="auto">
          <a:xfrm>
            <a:off x="6564156" y="1796309"/>
            <a:ext cx="1936615" cy="798016"/>
          </a:xfrm>
          <a:prstGeom prst="rect">
            <a:avLst/>
          </a:prstGeom>
          <a:solidFill>
            <a:schemeClr val="bg1"/>
          </a:solidFill>
          <a:ln>
            <a:solidFill>
              <a:schemeClr val="tx1"/>
            </a:solidFill>
          </a:ln>
          <a:extLs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normAutofit fontScale="92500"/>
          </a:bodyPr>
          <a:lstStyle>
            <a:lvl1pPr marL="282575" indent="-282575" algn="l" rtl="0" eaLnBrk="1" fontAlgn="base" hangingPunct="1">
              <a:spcBef>
                <a:spcPct val="20000"/>
              </a:spcBef>
              <a:spcAft>
                <a:spcPct val="0"/>
              </a:spcAft>
              <a:buClr>
                <a:srgbClr val="0A1E60"/>
              </a:buClr>
              <a:buSzPct val="75000"/>
              <a:buFont typeface="Wingdings" charset="0"/>
              <a:buChar char="n"/>
              <a:defRPr sz="2800" b="1">
                <a:solidFill>
                  <a:srgbClr val="5F5F5F"/>
                </a:solidFill>
                <a:latin typeface="+mn-lt"/>
                <a:ea typeface="ＭＳ Ｐゴシック" charset="0"/>
                <a:cs typeface="+mn-cs"/>
              </a:defRPr>
            </a:lvl1pPr>
            <a:lvl2pPr marL="755650" indent="-282575" algn="l" rtl="0" eaLnBrk="1" fontAlgn="base" hangingPunct="1">
              <a:spcBef>
                <a:spcPct val="20000"/>
              </a:spcBef>
              <a:spcAft>
                <a:spcPct val="0"/>
              </a:spcAft>
              <a:buClr>
                <a:srgbClr val="8977BA"/>
              </a:buClr>
              <a:buSzPct val="70000"/>
              <a:buFont typeface="Wingdings" charset="0"/>
              <a:buChar char="l"/>
              <a:defRPr sz="2400">
                <a:solidFill>
                  <a:srgbClr val="5F5F5F"/>
                </a:solidFill>
                <a:latin typeface="+mn-lt"/>
                <a:ea typeface="ＭＳ Ｐゴシック" charset="0"/>
              </a:defRPr>
            </a:lvl2pPr>
            <a:lvl3pPr marL="1146175" indent="-200025" algn="l" rtl="0" eaLnBrk="1" fontAlgn="base" hangingPunct="1">
              <a:spcBef>
                <a:spcPct val="20000"/>
              </a:spcBef>
              <a:spcAft>
                <a:spcPct val="0"/>
              </a:spcAft>
              <a:buSzPct val="75000"/>
              <a:buFont typeface="Wingdings" charset="0"/>
              <a:buChar char="w"/>
              <a:defRPr sz="2000" b="1">
                <a:solidFill>
                  <a:srgbClr val="5F5F5F"/>
                </a:solidFill>
                <a:latin typeface="+mn-lt"/>
                <a:ea typeface="ＭＳ Ｐゴシック" charset="0"/>
              </a:defRPr>
            </a:lvl3pPr>
            <a:lvl4pPr marL="1936750" indent="-228600" algn="l" rtl="0" eaLnBrk="1" fontAlgn="base" hangingPunct="1">
              <a:spcBef>
                <a:spcPct val="20000"/>
              </a:spcBef>
              <a:spcAft>
                <a:spcPct val="0"/>
              </a:spcAft>
              <a:buChar char="–"/>
              <a:defRPr sz="2000">
                <a:solidFill>
                  <a:srgbClr val="5F5F5F"/>
                </a:solidFill>
                <a:latin typeface="+mn-lt"/>
                <a:ea typeface="ＭＳ Ｐゴシック" charset="0"/>
              </a:defRPr>
            </a:lvl4pPr>
            <a:lvl5pPr marL="2355850" indent="-228600" algn="l" rtl="0" eaLnBrk="1" fontAlgn="base" hangingPunct="1">
              <a:spcBef>
                <a:spcPct val="20000"/>
              </a:spcBef>
              <a:spcAft>
                <a:spcPct val="0"/>
              </a:spcAft>
              <a:buChar char="»"/>
              <a:defRPr sz="2000">
                <a:solidFill>
                  <a:srgbClr val="5F5F5F"/>
                </a:solidFill>
                <a:latin typeface="+mn-lt"/>
                <a:ea typeface="ＭＳ Ｐゴシック" charset="0"/>
              </a:defRPr>
            </a:lvl5pPr>
            <a:lvl6pPr marL="2813050" indent="-228600" algn="l" rtl="0" eaLnBrk="1" fontAlgn="base" hangingPunct="1">
              <a:spcBef>
                <a:spcPct val="20000"/>
              </a:spcBef>
              <a:spcAft>
                <a:spcPct val="0"/>
              </a:spcAft>
              <a:buChar char="»"/>
              <a:defRPr sz="2000">
                <a:solidFill>
                  <a:srgbClr val="5F5F5F"/>
                </a:solidFill>
                <a:latin typeface="+mn-lt"/>
              </a:defRPr>
            </a:lvl6pPr>
            <a:lvl7pPr marL="3270250" indent="-228600" algn="l" rtl="0" eaLnBrk="1" fontAlgn="base" hangingPunct="1">
              <a:spcBef>
                <a:spcPct val="20000"/>
              </a:spcBef>
              <a:spcAft>
                <a:spcPct val="0"/>
              </a:spcAft>
              <a:buChar char="»"/>
              <a:defRPr sz="2000">
                <a:solidFill>
                  <a:srgbClr val="5F5F5F"/>
                </a:solidFill>
                <a:latin typeface="+mn-lt"/>
              </a:defRPr>
            </a:lvl7pPr>
            <a:lvl8pPr marL="3727450" indent="-228600" algn="l" rtl="0" eaLnBrk="1" fontAlgn="base" hangingPunct="1">
              <a:spcBef>
                <a:spcPct val="20000"/>
              </a:spcBef>
              <a:spcAft>
                <a:spcPct val="0"/>
              </a:spcAft>
              <a:buChar char="»"/>
              <a:defRPr sz="2000">
                <a:solidFill>
                  <a:srgbClr val="5F5F5F"/>
                </a:solidFill>
                <a:latin typeface="+mn-lt"/>
              </a:defRPr>
            </a:lvl8pPr>
            <a:lvl9pPr marL="4184650" indent="-228600" algn="l" rtl="0" eaLnBrk="1" fontAlgn="base" hangingPunct="1">
              <a:spcBef>
                <a:spcPct val="20000"/>
              </a:spcBef>
              <a:spcAft>
                <a:spcPct val="0"/>
              </a:spcAft>
              <a:buChar char="»"/>
              <a:defRPr sz="2000">
                <a:solidFill>
                  <a:srgbClr val="5F5F5F"/>
                </a:solidFill>
                <a:latin typeface="+mn-lt"/>
              </a:defRPr>
            </a:lvl9pPr>
          </a:lstStyle>
          <a:p>
            <a:pPr marL="0" indent="0" algn="ctr">
              <a:buFont typeface="Wingdings" charset="0"/>
              <a:buNone/>
            </a:pPr>
            <a:r>
              <a:rPr lang="en-US" sz="2400" dirty="0" smtClean="0"/>
              <a:t>Zero initialization</a:t>
            </a:r>
          </a:p>
        </p:txBody>
      </p:sp>
      <p:sp>
        <p:nvSpPr>
          <p:cNvPr id="7" name="TextBox 6"/>
          <p:cNvSpPr txBox="1"/>
          <p:nvPr/>
        </p:nvSpPr>
        <p:spPr>
          <a:xfrm>
            <a:off x="3894286" y="4806566"/>
            <a:ext cx="1374818" cy="553998"/>
          </a:xfrm>
          <a:prstGeom prst="rect">
            <a:avLst/>
          </a:prstGeom>
          <a:noFill/>
        </p:spPr>
        <p:txBody>
          <a:bodyPr wrap="square" rtlCol="0">
            <a:spAutoFit/>
          </a:bodyPr>
          <a:lstStyle/>
          <a:p>
            <a:pPr algn="ctr"/>
            <a:r>
              <a:rPr lang="en-US" sz="3000" dirty="0" smtClean="0">
                <a:solidFill>
                  <a:srgbClr val="000000"/>
                </a:solidFill>
              </a:rPr>
              <a:t>LLC</a:t>
            </a:r>
            <a:endParaRPr lang="en-US" sz="3000" dirty="0">
              <a:solidFill>
                <a:srgbClr val="000000"/>
              </a:solidFill>
            </a:endParaRPr>
          </a:p>
        </p:txBody>
      </p:sp>
    </p:spTree>
    <p:extLst>
      <p:ext uri="{BB962C8B-B14F-4D97-AF65-F5344CB8AC3E}">
        <p14:creationId xmlns:p14="http://schemas.microsoft.com/office/powerpoint/2010/main" val="41433977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1" nodeType="clickEffect">
                                  <p:stCondLst>
                                    <p:cond delay="0"/>
                                  </p:stCondLst>
                                  <p:childTnLst>
                                    <p:animMotion origin="layout" path="M -0.00018 -0.00023 L 0.02968 0.13324 " pathEditMode="relative" rAng="0" ptsTypes="AA">
                                      <p:cBhvr>
                                        <p:cTn id="6" dur="1000" fill="hold"/>
                                        <p:tgtEl>
                                          <p:spTgt spid="89"/>
                                        </p:tgtEl>
                                        <p:attrNameLst>
                                          <p:attrName>ppt_x</p:attrName>
                                          <p:attrName>ppt_y</p:attrName>
                                        </p:attrNameLst>
                                      </p:cBhvr>
                                      <p:rCtr x="1493" y="6662"/>
                                    </p:animMotion>
                                  </p:childTnLst>
                                </p:cTn>
                              </p:par>
                              <p:par>
                                <p:cTn id="7" presetID="42" presetClass="path" presetSubtype="0" accel="50000" decel="50000" fill="hold" grpId="1" nodeType="withEffect">
                                  <p:stCondLst>
                                    <p:cond delay="0"/>
                                  </p:stCondLst>
                                  <p:childTnLst>
                                    <p:animMotion origin="layout" path="M -0.00017 -0.00024 L 0.0302 0.13555 " pathEditMode="relative" rAng="0" ptsTypes="AA">
                                      <p:cBhvr>
                                        <p:cTn id="8" dur="1000" fill="hold"/>
                                        <p:tgtEl>
                                          <p:spTgt spid="90"/>
                                        </p:tgtEl>
                                        <p:attrNameLst>
                                          <p:attrName>ppt_x</p:attrName>
                                          <p:attrName>ppt_y</p:attrName>
                                        </p:attrNameLst>
                                      </p:cBhvr>
                                      <p:rCtr x="1510" y="6778"/>
                                    </p:animMotion>
                                  </p:childTnLst>
                                </p:cTn>
                              </p:par>
                            </p:childTnLst>
                          </p:cTn>
                        </p:par>
                        <p:par>
                          <p:cTn id="9" fill="hold">
                            <p:stCondLst>
                              <p:cond delay="1000"/>
                            </p:stCondLst>
                            <p:childTnLst>
                              <p:par>
                                <p:cTn id="10" presetID="42" presetClass="path" presetSubtype="0" accel="50000" decel="50000" fill="hold" grpId="1" nodeType="afterEffect">
                                  <p:stCondLst>
                                    <p:cond delay="0"/>
                                  </p:stCondLst>
                                  <p:childTnLst>
                                    <p:animMotion origin="layout" path="M -0.00017 -0.00023 L 0.04009 0.13324 " pathEditMode="relative" rAng="0" ptsTypes="AA">
                                      <p:cBhvr>
                                        <p:cTn id="11" dur="1000" fill="hold"/>
                                        <p:tgtEl>
                                          <p:spTgt spid="91"/>
                                        </p:tgtEl>
                                        <p:attrNameLst>
                                          <p:attrName>ppt_x</p:attrName>
                                          <p:attrName>ppt_y</p:attrName>
                                        </p:attrNameLst>
                                      </p:cBhvr>
                                      <p:rCtr x="2013" y="6662"/>
                                    </p:animMotion>
                                  </p:childTnLst>
                                </p:cTn>
                              </p:par>
                              <p:par>
                                <p:cTn id="12" presetID="42" presetClass="path" presetSubtype="0" accel="50000" decel="50000" fill="hold" grpId="1" nodeType="withEffect">
                                  <p:stCondLst>
                                    <p:cond delay="0"/>
                                  </p:stCondLst>
                                  <p:childTnLst>
                                    <p:animMotion origin="layout" path="M -0.00017 -0.00024 L 0.04027 0.13532 " pathEditMode="relative" rAng="0" ptsTypes="AA">
                                      <p:cBhvr>
                                        <p:cTn id="13" dur="1000" fill="hold"/>
                                        <p:tgtEl>
                                          <p:spTgt spid="92"/>
                                        </p:tgtEl>
                                        <p:attrNameLst>
                                          <p:attrName>ppt_x</p:attrName>
                                          <p:attrName>ppt_y</p:attrName>
                                        </p:attrNameLst>
                                      </p:cBhvr>
                                      <p:rCtr x="2013" y="6778"/>
                                    </p:animMotion>
                                  </p:childTnLst>
                                </p:cTn>
                              </p:par>
                            </p:childTnLst>
                          </p:cTn>
                        </p:par>
                        <p:par>
                          <p:cTn id="14" fill="hold">
                            <p:stCondLst>
                              <p:cond delay="2000"/>
                            </p:stCondLst>
                            <p:childTnLst>
                              <p:par>
                                <p:cTn id="15" presetID="42" presetClass="path" presetSubtype="0" accel="50000" decel="50000" fill="hold" grpId="1" nodeType="afterEffect">
                                  <p:stCondLst>
                                    <p:cond delay="0"/>
                                  </p:stCondLst>
                                  <p:childTnLst>
                                    <p:animMotion origin="layout" path="M -0.00018 -0.00023 L 0.07896 0.09993 " pathEditMode="relative" rAng="0" ptsTypes="AA">
                                      <p:cBhvr>
                                        <p:cTn id="16" dur="1000" fill="hold"/>
                                        <p:tgtEl>
                                          <p:spTgt spid="87"/>
                                        </p:tgtEl>
                                        <p:attrNameLst>
                                          <p:attrName>ppt_x</p:attrName>
                                          <p:attrName>ppt_y</p:attrName>
                                        </p:attrNameLst>
                                      </p:cBhvr>
                                      <p:rCtr x="3957" y="4997"/>
                                    </p:animMotion>
                                  </p:childTnLst>
                                </p:cTn>
                              </p:par>
                              <p:par>
                                <p:cTn id="17" presetID="42" presetClass="path" presetSubtype="0" accel="50000" decel="50000" fill="hold" grpId="1" nodeType="withEffect">
                                  <p:stCondLst>
                                    <p:cond delay="0"/>
                                  </p:stCondLst>
                                  <p:childTnLst>
                                    <p:animMotion origin="layout" path="M -0.00017 -0.00024 L 0.07914 0.10178 " pathEditMode="relative" rAng="0" ptsTypes="AA">
                                      <p:cBhvr>
                                        <p:cTn id="18" dur="1000" fill="hold"/>
                                        <p:tgtEl>
                                          <p:spTgt spid="88"/>
                                        </p:tgtEl>
                                        <p:attrNameLst>
                                          <p:attrName>ppt_x</p:attrName>
                                          <p:attrName>ppt_y</p:attrName>
                                        </p:attrNameLst>
                                      </p:cBhvr>
                                      <p:rCtr x="3957" y="5089"/>
                                    </p:animMotion>
                                  </p:childTnLst>
                                </p:cTn>
                              </p:par>
                            </p:childTnLst>
                          </p:cTn>
                        </p:par>
                        <p:par>
                          <p:cTn id="19" fill="hold">
                            <p:stCondLst>
                              <p:cond delay="3000"/>
                            </p:stCondLst>
                            <p:childTnLst>
                              <p:par>
                                <p:cTn id="20" presetID="42" presetClass="path" presetSubtype="0" accel="50000" decel="50000" fill="hold" grpId="1" nodeType="afterEffect">
                                  <p:stCondLst>
                                    <p:cond delay="0"/>
                                  </p:stCondLst>
                                  <p:childTnLst>
                                    <p:animMotion origin="layout" path="M -0.00017 -0.00023 L 0.03506 0.09114 " pathEditMode="relative" rAng="0" ptsTypes="AA">
                                      <p:cBhvr>
                                        <p:cTn id="21" dur="1000" fill="hold"/>
                                        <p:tgtEl>
                                          <p:spTgt spid="93"/>
                                        </p:tgtEl>
                                        <p:attrNameLst>
                                          <p:attrName>ppt_x</p:attrName>
                                          <p:attrName>ppt_y</p:attrName>
                                        </p:attrNameLst>
                                      </p:cBhvr>
                                      <p:rCtr x="1753" y="4557"/>
                                    </p:animMotion>
                                  </p:childTnLst>
                                </p:cTn>
                              </p:par>
                              <p:par>
                                <p:cTn id="22" presetID="42" presetClass="path" presetSubtype="0" accel="50000" decel="50000" fill="hold" grpId="1" nodeType="withEffect">
                                  <p:stCondLst>
                                    <p:cond delay="0"/>
                                  </p:stCondLst>
                                  <p:childTnLst>
                                    <p:animMotion origin="layout" path="M -0.00017 -0.00023 L 0.03523 0.09276 " pathEditMode="relative" rAng="0" ptsTypes="AA">
                                      <p:cBhvr>
                                        <p:cTn id="23" dur="1000" fill="hold"/>
                                        <p:tgtEl>
                                          <p:spTgt spid="94"/>
                                        </p:tgtEl>
                                        <p:attrNameLst>
                                          <p:attrName>ppt_x</p:attrName>
                                          <p:attrName>ppt_y</p:attrName>
                                        </p:attrNameLst>
                                      </p:cBhvr>
                                      <p:rCtr x="1770" y="4650"/>
                                    </p:animMotion>
                                  </p:childTnLst>
                                </p:cTn>
                              </p:par>
                            </p:childTnLst>
                          </p:cTn>
                        </p:par>
                        <p:par>
                          <p:cTn id="24" fill="hold">
                            <p:stCondLst>
                              <p:cond delay="4000"/>
                            </p:stCondLst>
                            <p:childTnLst>
                              <p:par>
                                <p:cTn id="25" presetID="42" presetClass="path" presetSubtype="0" accel="50000" decel="50000" fill="hold" grpId="1" nodeType="afterEffect">
                                  <p:stCondLst>
                                    <p:cond delay="0"/>
                                  </p:stCondLst>
                                  <p:childTnLst>
                                    <p:animMotion origin="layout" path="M -0.00018 -0.00023 L 0.10239 0.14088 " pathEditMode="relative" rAng="0" ptsTypes="AA">
                                      <p:cBhvr>
                                        <p:cTn id="26" dur="1000" fill="hold"/>
                                        <p:tgtEl>
                                          <p:spTgt spid="95"/>
                                        </p:tgtEl>
                                        <p:attrNameLst>
                                          <p:attrName>ppt_x</p:attrName>
                                          <p:attrName>ppt_y</p:attrName>
                                        </p:attrNameLst>
                                      </p:cBhvr>
                                      <p:rCtr x="5120" y="7055"/>
                                    </p:animMotion>
                                  </p:childTnLst>
                                </p:cTn>
                              </p:par>
                              <p:par>
                                <p:cTn id="27" presetID="42" presetClass="path" presetSubtype="0" accel="50000" decel="50000" fill="hold" grpId="1" nodeType="withEffect">
                                  <p:stCondLst>
                                    <p:cond delay="0"/>
                                  </p:stCondLst>
                                  <p:childTnLst>
                                    <p:animMotion origin="layout" path="M -0.00017 -0.00023 L 0.10257 0.14296 " pathEditMode="relative" rAng="0" ptsTypes="AA">
                                      <p:cBhvr>
                                        <p:cTn id="28" dur="1000" fill="hold"/>
                                        <p:tgtEl>
                                          <p:spTgt spid="96"/>
                                        </p:tgtEl>
                                        <p:attrNameLst>
                                          <p:attrName>ppt_x</p:attrName>
                                          <p:attrName>ppt_y</p:attrName>
                                        </p:attrNameLst>
                                      </p:cBhvr>
                                      <p:rCtr x="5137" y="7148"/>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4"/>
                                        </p:tgtEl>
                                        <p:attrNameLst>
                                          <p:attrName>style.visibility</p:attrName>
                                        </p:attrNameLst>
                                      </p:cBhvr>
                                      <p:to>
                                        <p:strVal val="visible"/>
                                      </p:to>
                                    </p:set>
                                    <p:animEffect transition="in" filter="dissolve">
                                      <p:cBhvr>
                                        <p:cTn id="37" dur="500"/>
                                        <p:tgtEl>
                                          <p:spTgt spid="74"/>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path" presetSubtype="0" accel="50000" decel="50000" fill="hold" grpId="1" nodeType="clickEffect">
                                  <p:stCondLst>
                                    <p:cond delay="0"/>
                                  </p:stCondLst>
                                  <p:childTnLst>
                                    <p:animMotion origin="layout" path="M -1.81534E-6 1.5591E-6 L 0.07324 -0.11451 " pathEditMode="relative" rAng="0" ptsTypes="AA">
                                      <p:cBhvr>
                                        <p:cTn id="41" dur="2000" fill="hold"/>
                                        <p:tgtEl>
                                          <p:spTgt spid="74"/>
                                        </p:tgtEl>
                                        <p:attrNameLst>
                                          <p:attrName>ppt_x</p:attrName>
                                          <p:attrName>ppt_y</p:attrName>
                                        </p:attrNameLst>
                                      </p:cBhvr>
                                      <p:rCtr x="3662" y="-5737"/>
                                    </p:animMotion>
                                  </p:childTnLst>
                                </p:cTn>
                              </p:par>
                            </p:childTnLst>
                          </p:cTn>
                        </p:par>
                        <p:par>
                          <p:cTn id="42" fill="hold">
                            <p:stCondLst>
                              <p:cond delay="2000"/>
                            </p:stCondLst>
                            <p:childTnLst>
                              <p:par>
                                <p:cTn id="43" presetID="9" presetClass="entr" presetSubtype="0" fill="hold" grpId="0" nodeType="afterEffect">
                                  <p:stCondLst>
                                    <p:cond delay="0"/>
                                  </p:stCondLst>
                                  <p:childTnLst>
                                    <p:set>
                                      <p:cBhvr>
                                        <p:cTn id="44" dur="1" fill="hold">
                                          <p:stCondLst>
                                            <p:cond delay="0"/>
                                          </p:stCondLst>
                                        </p:cTn>
                                        <p:tgtEl>
                                          <p:spTgt spid="71"/>
                                        </p:tgtEl>
                                        <p:attrNameLst>
                                          <p:attrName>style.visibility</p:attrName>
                                        </p:attrNameLst>
                                      </p:cBhvr>
                                      <p:to>
                                        <p:strVal val="visible"/>
                                      </p:to>
                                    </p:set>
                                    <p:animEffect transition="in" filter="dissolve">
                                      <p:cBhvr>
                                        <p:cTn id="45"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1" animBg="1"/>
      <p:bldP spid="88" grpId="1"/>
      <p:bldP spid="89" grpId="1" animBg="1"/>
      <p:bldP spid="90" grpId="1"/>
      <p:bldP spid="91" grpId="1" animBg="1"/>
      <p:bldP spid="92" grpId="1"/>
      <p:bldP spid="93" grpId="1" animBg="1"/>
      <p:bldP spid="94" grpId="1"/>
      <p:bldP spid="95" grpId="1" animBg="1"/>
      <p:bldP spid="96" grpId="1"/>
      <p:bldP spid="74" grpId="0" animBg="1"/>
      <p:bldP spid="74" grpId="1" animBg="1"/>
      <p:bldP spid="71" grpId="0"/>
      <p:bldP spid="6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doEvict-dram-dyn.pdf"/>
          <p:cNvPicPr>
            <a:picLocks noGrp="1" noChangeAspect="1"/>
          </p:cNvPicPr>
          <p:nvPr>
            <p:ph idx="1"/>
          </p:nvPr>
        </p:nvPicPr>
        <p:blipFill rotWithShape="1">
          <a:blip r:embed="rId3">
            <a:extLst>
              <a:ext uri="{28A0092B-C50C-407E-A947-70E740481C1C}">
                <a14:useLocalDpi xmlns:a14="http://schemas.microsoft.com/office/drawing/2010/main" val="0"/>
              </a:ext>
            </a:extLst>
          </a:blip>
          <a:srcRect t="11293" b="10628"/>
          <a:stretch/>
        </p:blipFill>
        <p:spPr>
          <a:xfrm>
            <a:off x="269874" y="1112163"/>
            <a:ext cx="8955909" cy="4126744"/>
          </a:xfrm>
        </p:spPr>
      </p:pic>
      <p:sp>
        <p:nvSpPr>
          <p:cNvPr id="2" name="Title 1"/>
          <p:cNvSpPr>
            <a:spLocks noGrp="1"/>
          </p:cNvSpPr>
          <p:nvPr>
            <p:ph type="title"/>
          </p:nvPr>
        </p:nvSpPr>
        <p:spPr>
          <a:xfrm>
            <a:off x="2590799" y="381000"/>
            <a:ext cx="6315075" cy="492125"/>
          </a:xfrm>
        </p:spPr>
        <p:txBody>
          <a:bodyPr/>
          <a:lstStyle/>
          <a:p>
            <a:r>
              <a:rPr lang="en-US" dirty="0" smtClean="0"/>
              <a:t>Dynamic DRAM Energy </a:t>
            </a:r>
            <a:r>
              <a:rPr lang="en-US" dirty="0"/>
              <a:t>8MB Nursery</a:t>
            </a:r>
          </a:p>
        </p:txBody>
      </p:sp>
      <p:sp>
        <p:nvSpPr>
          <p:cNvPr id="6" name="Up Arrow 5"/>
          <p:cNvSpPr/>
          <p:nvPr/>
        </p:nvSpPr>
        <p:spPr bwMode="auto">
          <a:xfrm>
            <a:off x="7560559" y="1112163"/>
            <a:ext cx="325258" cy="761087"/>
          </a:xfrm>
          <a:prstGeom prst="upArrow">
            <a:avLst/>
          </a:prstGeom>
          <a:solidFill>
            <a:schemeClr val="accent5">
              <a:lumMod val="5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pic>
        <p:nvPicPr>
          <p:cNvPr id="9" name="Picture 8"/>
          <p:cNvPicPr>
            <a:picLocks noChangeAspect="1"/>
          </p:cNvPicPr>
          <p:nvPr/>
        </p:nvPicPr>
        <p:blipFill>
          <a:blip r:embed="rId4"/>
          <a:stretch>
            <a:fillRect/>
          </a:stretch>
        </p:blipFill>
        <p:spPr>
          <a:xfrm>
            <a:off x="790575" y="5257800"/>
            <a:ext cx="7594600" cy="279400"/>
          </a:xfrm>
          <a:prstGeom prst="rect">
            <a:avLst/>
          </a:prstGeom>
        </p:spPr>
      </p:pic>
      <p:pic>
        <p:nvPicPr>
          <p:cNvPr id="10" name="Picture 9"/>
          <p:cNvPicPr>
            <a:picLocks noChangeAspect="1"/>
          </p:cNvPicPr>
          <p:nvPr/>
        </p:nvPicPr>
        <p:blipFill>
          <a:blip r:embed="rId5"/>
          <a:stretch>
            <a:fillRect/>
          </a:stretch>
        </p:blipFill>
        <p:spPr>
          <a:xfrm>
            <a:off x="1441450" y="5543550"/>
            <a:ext cx="6832600" cy="254000"/>
          </a:xfrm>
          <a:prstGeom prst="rect">
            <a:avLst/>
          </a:prstGeom>
        </p:spPr>
      </p:pic>
      <p:sp>
        <p:nvSpPr>
          <p:cNvPr id="11" name="Slide Number Placeholder 10"/>
          <p:cNvSpPr>
            <a:spLocks noGrp="1"/>
          </p:cNvSpPr>
          <p:nvPr>
            <p:ph type="sldNum" sz="quarter" idx="11"/>
          </p:nvPr>
        </p:nvSpPr>
        <p:spPr/>
        <p:txBody>
          <a:bodyPr/>
          <a:lstStyle/>
          <a:p>
            <a:r>
              <a:rPr lang="nl-NL" smtClean="0"/>
              <a:t>p. </a:t>
            </a:r>
            <a:fld id="{7140F55F-91FA-1542-BC32-3C37D3DC9FD7}" type="slidenum">
              <a:rPr lang="nl-NL" smtClean="0"/>
              <a:pPr/>
              <a:t>40</a:t>
            </a:fld>
            <a:r>
              <a:rPr lang="nl-NL" smtClean="0">
                <a:latin typeface="Times New Roman" charset="0"/>
              </a:rPr>
              <a:t> </a:t>
            </a:r>
            <a:endParaRPr lang="nl-NL">
              <a:latin typeface="Times New Roman" charset="0"/>
            </a:endParaRPr>
          </a:p>
        </p:txBody>
      </p:sp>
      <p:sp>
        <p:nvSpPr>
          <p:cNvPr id="12" name="Rectangle 11"/>
          <p:cNvSpPr/>
          <p:nvPr/>
        </p:nvSpPr>
        <p:spPr bwMode="auto">
          <a:xfrm>
            <a:off x="158750" y="1397000"/>
            <a:ext cx="523875" cy="127000"/>
          </a:xfrm>
          <a:prstGeom prst="rect">
            <a:avLst/>
          </a:prstGeom>
          <a:solidFill>
            <a:schemeClr val="bg1"/>
          </a:solidFill>
          <a:ln w="952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
        <p:nvSpPr>
          <p:cNvPr id="13" name="Rectangle 12"/>
          <p:cNvSpPr/>
          <p:nvPr/>
        </p:nvSpPr>
        <p:spPr bwMode="auto">
          <a:xfrm>
            <a:off x="3613150" y="1112163"/>
            <a:ext cx="523875" cy="127000"/>
          </a:xfrm>
          <a:prstGeom prst="rect">
            <a:avLst/>
          </a:prstGeom>
          <a:solidFill>
            <a:schemeClr val="bg1"/>
          </a:solidFill>
          <a:ln w="952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
        <p:nvSpPr>
          <p:cNvPr id="14" name="Rectangle 13"/>
          <p:cNvSpPr/>
          <p:nvPr/>
        </p:nvSpPr>
        <p:spPr bwMode="auto">
          <a:xfrm>
            <a:off x="6169025" y="1080413"/>
            <a:ext cx="523875" cy="127000"/>
          </a:xfrm>
          <a:prstGeom prst="rect">
            <a:avLst/>
          </a:prstGeom>
          <a:solidFill>
            <a:schemeClr val="bg1"/>
          </a:solidFill>
          <a:ln w="952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25092437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bwMode="auto">
          <a:xfrm>
            <a:off x="567490" y="5271968"/>
            <a:ext cx="8576510" cy="256592"/>
          </a:xfrm>
          <a:prstGeom prst="rect">
            <a:avLst/>
          </a:prstGeom>
          <a:solidFill>
            <a:schemeClr val="bg1"/>
          </a:solidFill>
          <a:ln w="952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
        <p:nvSpPr>
          <p:cNvPr id="2" name="Title 1"/>
          <p:cNvSpPr>
            <a:spLocks noGrp="1"/>
          </p:cNvSpPr>
          <p:nvPr>
            <p:ph type="title"/>
          </p:nvPr>
        </p:nvSpPr>
        <p:spPr>
          <a:xfrm>
            <a:off x="2590800" y="381000"/>
            <a:ext cx="6428116" cy="492125"/>
          </a:xfrm>
        </p:spPr>
        <p:txBody>
          <a:bodyPr/>
          <a:lstStyle/>
          <a:p>
            <a:r>
              <a:rPr lang="en-US" sz="3200" dirty="0" smtClean="0"/>
              <a:t>Cooperative Cache Scrubbing</a:t>
            </a:r>
            <a:endParaRPr lang="en-US" sz="3200" dirty="0"/>
          </a:p>
        </p:txBody>
      </p:sp>
      <p:sp>
        <p:nvSpPr>
          <p:cNvPr id="3" name="Content Placeholder 2"/>
          <p:cNvSpPr>
            <a:spLocks noGrp="1"/>
          </p:cNvSpPr>
          <p:nvPr>
            <p:ph idx="1"/>
          </p:nvPr>
        </p:nvSpPr>
        <p:spPr>
          <a:xfrm>
            <a:off x="457200" y="1092642"/>
            <a:ext cx="8229600" cy="4525963"/>
          </a:xfrm>
        </p:spPr>
        <p:txBody>
          <a:bodyPr>
            <a:normAutofit/>
          </a:bodyPr>
          <a:lstStyle/>
          <a:p>
            <a:endParaRPr lang="en-US" dirty="0" smtClean="0"/>
          </a:p>
        </p:txBody>
      </p:sp>
      <p:sp>
        <p:nvSpPr>
          <p:cNvPr id="4" name="Rectangle 3"/>
          <p:cNvSpPr/>
          <p:nvPr/>
        </p:nvSpPr>
        <p:spPr>
          <a:xfrm>
            <a:off x="1148515" y="3398999"/>
            <a:ext cx="7012512" cy="2251249"/>
          </a:xfrm>
          <a:prstGeom prst="rect">
            <a:avLst/>
          </a:prstGeom>
          <a:solidFill>
            <a:srgbClr val="F7760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853069" y="3536263"/>
            <a:ext cx="1607883" cy="553998"/>
          </a:xfrm>
          <a:prstGeom prst="rect">
            <a:avLst/>
          </a:prstGeom>
          <a:noFill/>
        </p:spPr>
        <p:txBody>
          <a:bodyPr wrap="square" rtlCol="0">
            <a:spAutoFit/>
          </a:bodyPr>
          <a:lstStyle/>
          <a:p>
            <a:pPr algn="ctr"/>
            <a:r>
              <a:rPr lang="en-US" sz="3000" dirty="0" smtClean="0">
                <a:solidFill>
                  <a:srgbClr val="000000"/>
                </a:solidFill>
              </a:rPr>
              <a:t>Chip</a:t>
            </a:r>
            <a:endParaRPr lang="en-US" sz="3000" dirty="0">
              <a:solidFill>
                <a:srgbClr val="000000"/>
              </a:solidFill>
            </a:endParaRPr>
          </a:p>
        </p:txBody>
      </p:sp>
      <p:sp>
        <p:nvSpPr>
          <p:cNvPr id="6" name="Rectangle 5"/>
          <p:cNvSpPr/>
          <p:nvPr/>
        </p:nvSpPr>
        <p:spPr>
          <a:xfrm>
            <a:off x="2460952" y="4709219"/>
            <a:ext cx="4337227" cy="783983"/>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894286" y="4806566"/>
            <a:ext cx="1374818" cy="553998"/>
          </a:xfrm>
          <a:prstGeom prst="rect">
            <a:avLst/>
          </a:prstGeom>
          <a:noFill/>
        </p:spPr>
        <p:txBody>
          <a:bodyPr wrap="square" rtlCol="0">
            <a:spAutoFit/>
          </a:bodyPr>
          <a:lstStyle/>
          <a:p>
            <a:pPr algn="ctr"/>
            <a:r>
              <a:rPr lang="en-US" sz="3000" dirty="0" smtClean="0">
                <a:solidFill>
                  <a:srgbClr val="000000"/>
                </a:solidFill>
              </a:rPr>
              <a:t>LLC</a:t>
            </a:r>
            <a:endParaRPr lang="en-US" sz="3000" dirty="0">
              <a:solidFill>
                <a:srgbClr val="000000"/>
              </a:solidFill>
            </a:endParaRPr>
          </a:p>
        </p:txBody>
      </p:sp>
      <p:sp>
        <p:nvSpPr>
          <p:cNvPr id="24" name="Down Arrow 23"/>
          <p:cNvSpPr/>
          <p:nvPr/>
        </p:nvSpPr>
        <p:spPr>
          <a:xfrm>
            <a:off x="6798179" y="5299009"/>
            <a:ext cx="611796" cy="639192"/>
          </a:xfrm>
          <a:prstGeom prst="down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742833" y="5785325"/>
            <a:ext cx="3663597" cy="461665"/>
          </a:xfrm>
          <a:prstGeom prst="rect">
            <a:avLst/>
          </a:prstGeom>
          <a:noFill/>
        </p:spPr>
        <p:txBody>
          <a:bodyPr wrap="square" rtlCol="0">
            <a:spAutoFit/>
          </a:bodyPr>
          <a:lstStyle/>
          <a:p>
            <a:pPr algn="r"/>
            <a:r>
              <a:rPr lang="en-US" sz="2400" dirty="0" smtClean="0"/>
              <a:t> memory (DRAM)</a:t>
            </a:r>
            <a:endParaRPr lang="en-US" sz="2400" dirty="0"/>
          </a:p>
        </p:txBody>
      </p:sp>
      <p:sp>
        <p:nvSpPr>
          <p:cNvPr id="40" name="Slide Number Placeholder 39"/>
          <p:cNvSpPr>
            <a:spLocks noGrp="1"/>
          </p:cNvSpPr>
          <p:nvPr>
            <p:ph type="sldNum" sz="quarter" idx="11"/>
          </p:nvPr>
        </p:nvSpPr>
        <p:spPr/>
        <p:txBody>
          <a:bodyPr/>
          <a:lstStyle/>
          <a:p>
            <a:r>
              <a:rPr lang="nl-NL" smtClean="0"/>
              <a:t>p. </a:t>
            </a:r>
            <a:fld id="{7140F55F-91FA-1542-BC32-3C37D3DC9FD7}" type="slidenum">
              <a:rPr lang="nl-NL" smtClean="0"/>
              <a:pPr/>
              <a:t>5</a:t>
            </a:fld>
            <a:r>
              <a:rPr lang="nl-NL" smtClean="0">
                <a:latin typeface="Times New Roman" charset="0"/>
              </a:rPr>
              <a:t> </a:t>
            </a:r>
            <a:endParaRPr lang="nl-NL">
              <a:latin typeface="Times New Roman" charset="0"/>
            </a:endParaRPr>
          </a:p>
        </p:txBody>
      </p:sp>
      <p:sp>
        <p:nvSpPr>
          <p:cNvPr id="43" name="Rectangle 42"/>
          <p:cNvSpPr/>
          <p:nvPr/>
        </p:nvSpPr>
        <p:spPr>
          <a:xfrm>
            <a:off x="2857192" y="3525813"/>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2695052" y="3479622"/>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45" name="Rectangle 44"/>
          <p:cNvSpPr/>
          <p:nvPr/>
        </p:nvSpPr>
        <p:spPr>
          <a:xfrm>
            <a:off x="2830970" y="4090261"/>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2748100" y="4074494"/>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49" name="Rectangle 48"/>
          <p:cNvSpPr/>
          <p:nvPr/>
        </p:nvSpPr>
        <p:spPr>
          <a:xfrm>
            <a:off x="3894286" y="3525153"/>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extBox 49"/>
          <p:cNvSpPr txBox="1"/>
          <p:nvPr/>
        </p:nvSpPr>
        <p:spPr>
          <a:xfrm>
            <a:off x="3732146" y="3478962"/>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51" name="Rectangle 50"/>
          <p:cNvSpPr/>
          <p:nvPr/>
        </p:nvSpPr>
        <p:spPr>
          <a:xfrm>
            <a:off x="3868064" y="4089601"/>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3785194" y="4073834"/>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53" name="Rectangle 52"/>
          <p:cNvSpPr/>
          <p:nvPr/>
        </p:nvSpPr>
        <p:spPr>
          <a:xfrm>
            <a:off x="4931996" y="3525240"/>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4769856" y="3479049"/>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55" name="Rectangle 54"/>
          <p:cNvSpPr/>
          <p:nvPr/>
        </p:nvSpPr>
        <p:spPr>
          <a:xfrm>
            <a:off x="4905774" y="4089688"/>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4822904" y="4073921"/>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57" name="Rectangle 56"/>
          <p:cNvSpPr/>
          <p:nvPr/>
        </p:nvSpPr>
        <p:spPr>
          <a:xfrm>
            <a:off x="5973969" y="3525153"/>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Box 57"/>
          <p:cNvSpPr txBox="1"/>
          <p:nvPr/>
        </p:nvSpPr>
        <p:spPr>
          <a:xfrm>
            <a:off x="5811829" y="3478962"/>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59" name="Rectangle 58"/>
          <p:cNvSpPr/>
          <p:nvPr/>
        </p:nvSpPr>
        <p:spPr>
          <a:xfrm>
            <a:off x="5947747" y="4089601"/>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5864877" y="4073834"/>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37" name="Rectangle 36"/>
          <p:cNvSpPr/>
          <p:nvPr/>
        </p:nvSpPr>
        <p:spPr>
          <a:xfrm>
            <a:off x="2432095" y="1863487"/>
            <a:ext cx="4269677" cy="852018"/>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540051" y="1196084"/>
            <a:ext cx="2175371" cy="647741"/>
          </a:xfrm>
          <a:prstGeom prst="rect">
            <a:avLst/>
          </a:prstGeom>
          <a:solidFill>
            <a:srgbClr val="D1020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2269957" y="1769343"/>
            <a:ext cx="4620978" cy="1015663"/>
          </a:xfrm>
          <a:prstGeom prst="rect">
            <a:avLst/>
          </a:prstGeom>
          <a:noFill/>
        </p:spPr>
        <p:txBody>
          <a:bodyPr wrap="square" rtlCol="0">
            <a:spAutoFit/>
          </a:bodyPr>
          <a:lstStyle/>
          <a:p>
            <a:pPr algn="ctr"/>
            <a:r>
              <a:rPr lang="en-US" sz="3000" b="1" dirty="0" smtClean="0">
                <a:solidFill>
                  <a:schemeClr val="tx1"/>
                </a:solidFill>
              </a:rPr>
              <a:t>Managed language runtime environment</a:t>
            </a:r>
            <a:endParaRPr lang="en-US" sz="3000" b="1" dirty="0">
              <a:solidFill>
                <a:schemeClr val="tx1"/>
              </a:solidFill>
            </a:endParaRPr>
          </a:p>
        </p:txBody>
      </p:sp>
      <p:sp>
        <p:nvSpPr>
          <p:cNvPr id="41" name="TextBox 40"/>
          <p:cNvSpPr txBox="1"/>
          <p:nvPr/>
        </p:nvSpPr>
        <p:spPr>
          <a:xfrm>
            <a:off x="3538870" y="1229483"/>
            <a:ext cx="2161862" cy="553998"/>
          </a:xfrm>
          <a:prstGeom prst="rect">
            <a:avLst/>
          </a:prstGeom>
          <a:noFill/>
        </p:spPr>
        <p:txBody>
          <a:bodyPr wrap="square" rtlCol="0">
            <a:spAutoFit/>
          </a:bodyPr>
          <a:lstStyle/>
          <a:p>
            <a:pPr algn="ctr"/>
            <a:r>
              <a:rPr lang="en-US" sz="3000" dirty="0" smtClean="0">
                <a:solidFill>
                  <a:schemeClr val="tx1"/>
                </a:solidFill>
              </a:rPr>
              <a:t>Application</a:t>
            </a:r>
            <a:endParaRPr lang="en-US" sz="3000" dirty="0">
              <a:solidFill>
                <a:schemeClr val="tx1"/>
              </a:solidFill>
            </a:endParaRPr>
          </a:p>
        </p:txBody>
      </p:sp>
      <p:sp>
        <p:nvSpPr>
          <p:cNvPr id="42" name="Rectangle 41"/>
          <p:cNvSpPr/>
          <p:nvPr/>
        </p:nvSpPr>
        <p:spPr>
          <a:xfrm>
            <a:off x="1594373" y="2730495"/>
            <a:ext cx="6026190" cy="664657"/>
          </a:xfrm>
          <a:prstGeom prst="rect">
            <a:avLst/>
          </a:prstGeom>
          <a:solidFill>
            <a:srgbClr val="686A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2269957" y="2766105"/>
            <a:ext cx="4620978" cy="553998"/>
          </a:xfrm>
          <a:prstGeom prst="rect">
            <a:avLst/>
          </a:prstGeom>
          <a:noFill/>
        </p:spPr>
        <p:txBody>
          <a:bodyPr wrap="square" rtlCol="0">
            <a:spAutoFit/>
          </a:bodyPr>
          <a:lstStyle/>
          <a:p>
            <a:pPr algn="ctr"/>
            <a:r>
              <a:rPr lang="en-US" sz="3000" dirty="0" smtClean="0">
                <a:solidFill>
                  <a:srgbClr val="000000"/>
                </a:solidFill>
              </a:rPr>
              <a:t>Operating System</a:t>
            </a:r>
            <a:endParaRPr lang="en-US" sz="3000" dirty="0">
              <a:solidFill>
                <a:srgbClr val="000000"/>
              </a:solidFill>
            </a:endParaRPr>
          </a:p>
        </p:txBody>
      </p:sp>
      <p:sp>
        <p:nvSpPr>
          <p:cNvPr id="74" name="Rectangle 73"/>
          <p:cNvSpPr/>
          <p:nvPr/>
        </p:nvSpPr>
        <p:spPr>
          <a:xfrm>
            <a:off x="5789980" y="4822348"/>
            <a:ext cx="807143" cy="525855"/>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5672037" y="4791106"/>
            <a:ext cx="1013950" cy="584776"/>
          </a:xfrm>
          <a:prstGeom prst="rect">
            <a:avLst/>
          </a:prstGeom>
          <a:noFill/>
        </p:spPr>
        <p:txBody>
          <a:bodyPr wrap="square" rtlCol="0">
            <a:spAutoFit/>
          </a:bodyPr>
          <a:lstStyle/>
          <a:p>
            <a:pPr algn="ctr"/>
            <a:r>
              <a:rPr lang="en-US" sz="1600" dirty="0" smtClean="0">
                <a:solidFill>
                  <a:srgbClr val="000000"/>
                </a:solidFill>
              </a:rPr>
              <a:t>0000000</a:t>
            </a:r>
          </a:p>
          <a:p>
            <a:pPr algn="ctr"/>
            <a:r>
              <a:rPr lang="en-US" sz="1600" dirty="0" smtClean="0">
                <a:solidFill>
                  <a:srgbClr val="000000"/>
                </a:solidFill>
              </a:rPr>
              <a:t>0000000</a:t>
            </a:r>
            <a:endParaRPr lang="en-US" sz="1600" dirty="0">
              <a:solidFill>
                <a:srgbClr val="000000"/>
              </a:solidFill>
            </a:endParaRPr>
          </a:p>
        </p:txBody>
      </p:sp>
      <p:sp>
        <p:nvSpPr>
          <p:cNvPr id="61" name="Content Placeholder 2"/>
          <p:cNvSpPr txBox="1">
            <a:spLocks/>
          </p:cNvSpPr>
          <p:nvPr/>
        </p:nvSpPr>
        <p:spPr bwMode="auto">
          <a:xfrm>
            <a:off x="412733" y="1655175"/>
            <a:ext cx="2219906" cy="1011098"/>
          </a:xfrm>
          <a:prstGeom prst="rect">
            <a:avLst/>
          </a:prstGeom>
          <a:solidFill>
            <a:schemeClr val="bg1"/>
          </a:solidFill>
          <a:ln>
            <a:solidFill>
              <a:schemeClr val="tx1"/>
            </a:solidFill>
          </a:ln>
          <a:extLs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normAutofit fontScale="92500" lnSpcReduction="10000"/>
          </a:bodyPr>
          <a:lstStyle>
            <a:lvl1pPr marL="282575" indent="-282575" algn="l" rtl="0" eaLnBrk="1" fontAlgn="base" hangingPunct="1">
              <a:spcBef>
                <a:spcPct val="20000"/>
              </a:spcBef>
              <a:spcAft>
                <a:spcPct val="0"/>
              </a:spcAft>
              <a:buClr>
                <a:srgbClr val="0A1E60"/>
              </a:buClr>
              <a:buSzPct val="75000"/>
              <a:buFont typeface="Wingdings" charset="0"/>
              <a:buChar char="n"/>
              <a:defRPr sz="2800" b="1">
                <a:solidFill>
                  <a:srgbClr val="5F5F5F"/>
                </a:solidFill>
                <a:latin typeface="+mn-lt"/>
                <a:ea typeface="ＭＳ Ｐゴシック" charset="0"/>
                <a:cs typeface="+mn-cs"/>
              </a:defRPr>
            </a:lvl1pPr>
            <a:lvl2pPr marL="755650" indent="-282575" algn="l" rtl="0" eaLnBrk="1" fontAlgn="base" hangingPunct="1">
              <a:spcBef>
                <a:spcPct val="20000"/>
              </a:spcBef>
              <a:spcAft>
                <a:spcPct val="0"/>
              </a:spcAft>
              <a:buClr>
                <a:srgbClr val="8977BA"/>
              </a:buClr>
              <a:buSzPct val="70000"/>
              <a:buFont typeface="Wingdings" charset="0"/>
              <a:buChar char="l"/>
              <a:defRPr sz="2400">
                <a:solidFill>
                  <a:srgbClr val="5F5F5F"/>
                </a:solidFill>
                <a:latin typeface="+mn-lt"/>
                <a:ea typeface="ＭＳ Ｐゴシック" charset="0"/>
              </a:defRPr>
            </a:lvl2pPr>
            <a:lvl3pPr marL="1146175" indent="-200025" algn="l" rtl="0" eaLnBrk="1" fontAlgn="base" hangingPunct="1">
              <a:spcBef>
                <a:spcPct val="20000"/>
              </a:spcBef>
              <a:spcAft>
                <a:spcPct val="0"/>
              </a:spcAft>
              <a:buSzPct val="75000"/>
              <a:buFont typeface="Wingdings" charset="0"/>
              <a:buChar char="w"/>
              <a:defRPr sz="2000" b="1">
                <a:solidFill>
                  <a:srgbClr val="5F5F5F"/>
                </a:solidFill>
                <a:latin typeface="+mn-lt"/>
                <a:ea typeface="ＭＳ Ｐゴシック" charset="0"/>
              </a:defRPr>
            </a:lvl3pPr>
            <a:lvl4pPr marL="1936750" indent="-228600" algn="l" rtl="0" eaLnBrk="1" fontAlgn="base" hangingPunct="1">
              <a:spcBef>
                <a:spcPct val="20000"/>
              </a:spcBef>
              <a:spcAft>
                <a:spcPct val="0"/>
              </a:spcAft>
              <a:buChar char="–"/>
              <a:defRPr sz="2000">
                <a:solidFill>
                  <a:srgbClr val="5F5F5F"/>
                </a:solidFill>
                <a:latin typeface="+mn-lt"/>
                <a:ea typeface="ＭＳ Ｐゴシック" charset="0"/>
              </a:defRPr>
            </a:lvl4pPr>
            <a:lvl5pPr marL="2355850" indent="-228600" algn="l" rtl="0" eaLnBrk="1" fontAlgn="base" hangingPunct="1">
              <a:spcBef>
                <a:spcPct val="20000"/>
              </a:spcBef>
              <a:spcAft>
                <a:spcPct val="0"/>
              </a:spcAft>
              <a:buChar char="»"/>
              <a:defRPr sz="2000">
                <a:solidFill>
                  <a:srgbClr val="5F5F5F"/>
                </a:solidFill>
                <a:latin typeface="+mn-lt"/>
                <a:ea typeface="ＭＳ Ｐゴシック" charset="0"/>
              </a:defRPr>
            </a:lvl5pPr>
            <a:lvl6pPr marL="2813050" indent="-228600" algn="l" rtl="0" eaLnBrk="1" fontAlgn="base" hangingPunct="1">
              <a:spcBef>
                <a:spcPct val="20000"/>
              </a:spcBef>
              <a:spcAft>
                <a:spcPct val="0"/>
              </a:spcAft>
              <a:buChar char="»"/>
              <a:defRPr sz="2000">
                <a:solidFill>
                  <a:srgbClr val="5F5F5F"/>
                </a:solidFill>
                <a:latin typeface="+mn-lt"/>
              </a:defRPr>
            </a:lvl6pPr>
            <a:lvl7pPr marL="3270250" indent="-228600" algn="l" rtl="0" eaLnBrk="1" fontAlgn="base" hangingPunct="1">
              <a:spcBef>
                <a:spcPct val="20000"/>
              </a:spcBef>
              <a:spcAft>
                <a:spcPct val="0"/>
              </a:spcAft>
              <a:buChar char="»"/>
              <a:defRPr sz="2000">
                <a:solidFill>
                  <a:srgbClr val="5F5F5F"/>
                </a:solidFill>
                <a:latin typeface="+mn-lt"/>
              </a:defRPr>
            </a:lvl7pPr>
            <a:lvl8pPr marL="3727450" indent="-228600" algn="l" rtl="0" eaLnBrk="1" fontAlgn="base" hangingPunct="1">
              <a:spcBef>
                <a:spcPct val="20000"/>
              </a:spcBef>
              <a:spcAft>
                <a:spcPct val="0"/>
              </a:spcAft>
              <a:buChar char="»"/>
              <a:defRPr sz="2000">
                <a:solidFill>
                  <a:srgbClr val="5F5F5F"/>
                </a:solidFill>
                <a:latin typeface="+mn-lt"/>
              </a:defRPr>
            </a:lvl8pPr>
            <a:lvl9pPr marL="4184650" indent="-228600" algn="l" rtl="0" eaLnBrk="1" fontAlgn="base" hangingPunct="1">
              <a:spcBef>
                <a:spcPct val="20000"/>
              </a:spcBef>
              <a:spcAft>
                <a:spcPct val="0"/>
              </a:spcAft>
              <a:buChar char="»"/>
              <a:defRPr sz="2000">
                <a:solidFill>
                  <a:srgbClr val="5F5F5F"/>
                </a:solidFill>
                <a:latin typeface="+mn-lt"/>
              </a:defRPr>
            </a:lvl9pPr>
          </a:lstStyle>
          <a:p>
            <a:pPr marL="0" indent="0" algn="ctr">
              <a:buFont typeface="Wingdings" charset="0"/>
              <a:buNone/>
            </a:pPr>
            <a:r>
              <a:rPr lang="en-US" sz="2400" dirty="0" smtClean="0"/>
              <a:t>Objects rapidly allocated and short-lived</a:t>
            </a:r>
          </a:p>
        </p:txBody>
      </p:sp>
      <p:sp>
        <p:nvSpPr>
          <p:cNvPr id="62" name="Content Placeholder 2"/>
          <p:cNvSpPr txBox="1">
            <a:spLocks/>
          </p:cNvSpPr>
          <p:nvPr/>
        </p:nvSpPr>
        <p:spPr bwMode="auto">
          <a:xfrm>
            <a:off x="6564156" y="1796309"/>
            <a:ext cx="1936615" cy="798016"/>
          </a:xfrm>
          <a:prstGeom prst="rect">
            <a:avLst/>
          </a:prstGeom>
          <a:solidFill>
            <a:schemeClr val="bg1"/>
          </a:solidFill>
          <a:ln>
            <a:solidFill>
              <a:schemeClr val="tx1"/>
            </a:solidFill>
          </a:ln>
          <a:extLs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normAutofit fontScale="92500"/>
          </a:bodyPr>
          <a:lstStyle>
            <a:lvl1pPr marL="282575" indent="-282575" algn="l" rtl="0" eaLnBrk="1" fontAlgn="base" hangingPunct="1">
              <a:spcBef>
                <a:spcPct val="20000"/>
              </a:spcBef>
              <a:spcAft>
                <a:spcPct val="0"/>
              </a:spcAft>
              <a:buClr>
                <a:srgbClr val="0A1E60"/>
              </a:buClr>
              <a:buSzPct val="75000"/>
              <a:buFont typeface="Wingdings" charset="0"/>
              <a:buChar char="n"/>
              <a:defRPr sz="2800" b="1">
                <a:solidFill>
                  <a:srgbClr val="5F5F5F"/>
                </a:solidFill>
                <a:latin typeface="+mn-lt"/>
                <a:ea typeface="ＭＳ Ｐゴシック" charset="0"/>
                <a:cs typeface="+mn-cs"/>
              </a:defRPr>
            </a:lvl1pPr>
            <a:lvl2pPr marL="755650" indent="-282575" algn="l" rtl="0" eaLnBrk="1" fontAlgn="base" hangingPunct="1">
              <a:spcBef>
                <a:spcPct val="20000"/>
              </a:spcBef>
              <a:spcAft>
                <a:spcPct val="0"/>
              </a:spcAft>
              <a:buClr>
                <a:srgbClr val="8977BA"/>
              </a:buClr>
              <a:buSzPct val="70000"/>
              <a:buFont typeface="Wingdings" charset="0"/>
              <a:buChar char="l"/>
              <a:defRPr sz="2400">
                <a:solidFill>
                  <a:srgbClr val="5F5F5F"/>
                </a:solidFill>
                <a:latin typeface="+mn-lt"/>
                <a:ea typeface="ＭＳ Ｐゴシック" charset="0"/>
              </a:defRPr>
            </a:lvl2pPr>
            <a:lvl3pPr marL="1146175" indent="-200025" algn="l" rtl="0" eaLnBrk="1" fontAlgn="base" hangingPunct="1">
              <a:spcBef>
                <a:spcPct val="20000"/>
              </a:spcBef>
              <a:spcAft>
                <a:spcPct val="0"/>
              </a:spcAft>
              <a:buSzPct val="75000"/>
              <a:buFont typeface="Wingdings" charset="0"/>
              <a:buChar char="w"/>
              <a:defRPr sz="2000" b="1">
                <a:solidFill>
                  <a:srgbClr val="5F5F5F"/>
                </a:solidFill>
                <a:latin typeface="+mn-lt"/>
                <a:ea typeface="ＭＳ Ｐゴシック" charset="0"/>
              </a:defRPr>
            </a:lvl3pPr>
            <a:lvl4pPr marL="1936750" indent="-228600" algn="l" rtl="0" eaLnBrk="1" fontAlgn="base" hangingPunct="1">
              <a:spcBef>
                <a:spcPct val="20000"/>
              </a:spcBef>
              <a:spcAft>
                <a:spcPct val="0"/>
              </a:spcAft>
              <a:buChar char="–"/>
              <a:defRPr sz="2000">
                <a:solidFill>
                  <a:srgbClr val="5F5F5F"/>
                </a:solidFill>
                <a:latin typeface="+mn-lt"/>
                <a:ea typeface="ＭＳ Ｐゴシック" charset="0"/>
              </a:defRPr>
            </a:lvl4pPr>
            <a:lvl5pPr marL="2355850" indent="-228600" algn="l" rtl="0" eaLnBrk="1" fontAlgn="base" hangingPunct="1">
              <a:spcBef>
                <a:spcPct val="20000"/>
              </a:spcBef>
              <a:spcAft>
                <a:spcPct val="0"/>
              </a:spcAft>
              <a:buChar char="»"/>
              <a:defRPr sz="2000">
                <a:solidFill>
                  <a:srgbClr val="5F5F5F"/>
                </a:solidFill>
                <a:latin typeface="+mn-lt"/>
                <a:ea typeface="ＭＳ Ｐゴシック" charset="0"/>
              </a:defRPr>
            </a:lvl5pPr>
            <a:lvl6pPr marL="2813050" indent="-228600" algn="l" rtl="0" eaLnBrk="1" fontAlgn="base" hangingPunct="1">
              <a:spcBef>
                <a:spcPct val="20000"/>
              </a:spcBef>
              <a:spcAft>
                <a:spcPct val="0"/>
              </a:spcAft>
              <a:buChar char="»"/>
              <a:defRPr sz="2000">
                <a:solidFill>
                  <a:srgbClr val="5F5F5F"/>
                </a:solidFill>
                <a:latin typeface="+mn-lt"/>
              </a:defRPr>
            </a:lvl6pPr>
            <a:lvl7pPr marL="3270250" indent="-228600" algn="l" rtl="0" eaLnBrk="1" fontAlgn="base" hangingPunct="1">
              <a:spcBef>
                <a:spcPct val="20000"/>
              </a:spcBef>
              <a:spcAft>
                <a:spcPct val="0"/>
              </a:spcAft>
              <a:buChar char="»"/>
              <a:defRPr sz="2000">
                <a:solidFill>
                  <a:srgbClr val="5F5F5F"/>
                </a:solidFill>
                <a:latin typeface="+mn-lt"/>
              </a:defRPr>
            </a:lvl7pPr>
            <a:lvl8pPr marL="3727450" indent="-228600" algn="l" rtl="0" eaLnBrk="1" fontAlgn="base" hangingPunct="1">
              <a:spcBef>
                <a:spcPct val="20000"/>
              </a:spcBef>
              <a:spcAft>
                <a:spcPct val="0"/>
              </a:spcAft>
              <a:buChar char="»"/>
              <a:defRPr sz="2000">
                <a:solidFill>
                  <a:srgbClr val="5F5F5F"/>
                </a:solidFill>
                <a:latin typeface="+mn-lt"/>
              </a:defRPr>
            </a:lvl8pPr>
            <a:lvl9pPr marL="4184650" indent="-228600" algn="l" rtl="0" eaLnBrk="1" fontAlgn="base" hangingPunct="1">
              <a:spcBef>
                <a:spcPct val="20000"/>
              </a:spcBef>
              <a:spcAft>
                <a:spcPct val="0"/>
              </a:spcAft>
              <a:buChar char="»"/>
              <a:defRPr sz="2000">
                <a:solidFill>
                  <a:srgbClr val="5F5F5F"/>
                </a:solidFill>
                <a:latin typeface="+mn-lt"/>
              </a:defRPr>
            </a:lvl9pPr>
          </a:lstStyle>
          <a:p>
            <a:pPr marL="0" indent="0" algn="ctr">
              <a:buFont typeface="Wingdings" charset="0"/>
              <a:buNone/>
            </a:pPr>
            <a:r>
              <a:rPr lang="en-US" sz="2400" dirty="0" smtClean="0"/>
              <a:t>Zero initialization</a:t>
            </a:r>
          </a:p>
        </p:txBody>
      </p:sp>
      <p:sp>
        <p:nvSpPr>
          <p:cNvPr id="64" name="Rectangle 63"/>
          <p:cNvSpPr/>
          <p:nvPr/>
        </p:nvSpPr>
        <p:spPr>
          <a:xfrm>
            <a:off x="3207386" y="5124221"/>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3093816" y="5007942"/>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66" name="Rectangle 65"/>
          <p:cNvSpPr/>
          <p:nvPr/>
        </p:nvSpPr>
        <p:spPr>
          <a:xfrm>
            <a:off x="3206034" y="5122575"/>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2543182" y="5295938"/>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TextBox 68"/>
          <p:cNvSpPr txBox="1"/>
          <p:nvPr/>
        </p:nvSpPr>
        <p:spPr>
          <a:xfrm>
            <a:off x="2429612" y="5179659"/>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67" name="TextBox 66"/>
          <p:cNvSpPr txBox="1"/>
          <p:nvPr/>
        </p:nvSpPr>
        <p:spPr>
          <a:xfrm>
            <a:off x="3092464" y="5006296"/>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70" name="Rectangle 69"/>
          <p:cNvSpPr/>
          <p:nvPr/>
        </p:nvSpPr>
        <p:spPr>
          <a:xfrm>
            <a:off x="2638490" y="4894474"/>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TextBox 74"/>
          <p:cNvSpPr txBox="1"/>
          <p:nvPr/>
        </p:nvSpPr>
        <p:spPr>
          <a:xfrm>
            <a:off x="2524920" y="4778195"/>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78" name="Rectangle 77"/>
          <p:cNvSpPr/>
          <p:nvPr/>
        </p:nvSpPr>
        <p:spPr>
          <a:xfrm>
            <a:off x="3653621" y="4841476"/>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extBox 78"/>
          <p:cNvSpPr txBox="1"/>
          <p:nvPr/>
        </p:nvSpPr>
        <p:spPr>
          <a:xfrm>
            <a:off x="3540051" y="4725197"/>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80" name="Rectangle 79"/>
          <p:cNvSpPr/>
          <p:nvPr/>
        </p:nvSpPr>
        <p:spPr>
          <a:xfrm>
            <a:off x="4815042" y="5286184"/>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TextBox 80"/>
          <p:cNvSpPr txBox="1"/>
          <p:nvPr/>
        </p:nvSpPr>
        <p:spPr>
          <a:xfrm>
            <a:off x="4701472" y="5169905"/>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72" name="Curved Right Arrow 71"/>
          <p:cNvSpPr/>
          <p:nvPr/>
        </p:nvSpPr>
        <p:spPr>
          <a:xfrm>
            <a:off x="4843140" y="2421896"/>
            <a:ext cx="944036" cy="2926307"/>
          </a:xfrm>
          <a:prstGeom prst="curvedRightArrow">
            <a:avLst/>
          </a:prstGeom>
          <a:solidFill>
            <a:srgbClr val="3454B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3" name="Curved Right Arrow 72"/>
          <p:cNvSpPr/>
          <p:nvPr/>
        </p:nvSpPr>
        <p:spPr>
          <a:xfrm>
            <a:off x="2310111" y="2451306"/>
            <a:ext cx="898171" cy="2909258"/>
          </a:xfrm>
          <a:prstGeom prst="curvedRightArrow">
            <a:avLst/>
          </a:prstGeom>
          <a:solidFill>
            <a:srgbClr val="3454B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Multiply 7"/>
          <p:cNvSpPr/>
          <p:nvPr/>
        </p:nvSpPr>
        <p:spPr bwMode="auto">
          <a:xfrm>
            <a:off x="1424040" y="5350662"/>
            <a:ext cx="6619858" cy="596742"/>
          </a:xfrm>
          <a:prstGeom prst="mathMultiply">
            <a:avLst/>
          </a:prstGeom>
          <a:solidFill>
            <a:schemeClr val="tx1"/>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
        <p:nvSpPr>
          <p:cNvPr id="9" name="TextBox 8"/>
          <p:cNvSpPr txBox="1"/>
          <p:nvPr/>
        </p:nvSpPr>
        <p:spPr>
          <a:xfrm rot="716911">
            <a:off x="3521554" y="5352715"/>
            <a:ext cx="1172423" cy="492443"/>
          </a:xfrm>
          <a:prstGeom prst="rect">
            <a:avLst/>
          </a:prstGeom>
          <a:noFill/>
        </p:spPr>
        <p:txBody>
          <a:bodyPr wrap="square" rtlCol="0">
            <a:spAutoFit/>
          </a:bodyPr>
          <a:lstStyle/>
          <a:p>
            <a:r>
              <a:rPr lang="en-US" sz="2600" dirty="0" smtClean="0">
                <a:solidFill>
                  <a:schemeClr val="bg1"/>
                </a:solidFill>
              </a:rPr>
              <a:t>write</a:t>
            </a:r>
            <a:endParaRPr lang="en-US" sz="2600" dirty="0">
              <a:solidFill>
                <a:schemeClr val="bg1"/>
              </a:solidFill>
            </a:endParaRPr>
          </a:p>
        </p:txBody>
      </p:sp>
      <p:sp>
        <p:nvSpPr>
          <p:cNvPr id="82" name="TextBox 81"/>
          <p:cNvSpPr txBox="1"/>
          <p:nvPr/>
        </p:nvSpPr>
        <p:spPr>
          <a:xfrm rot="20935521">
            <a:off x="5129210" y="5296212"/>
            <a:ext cx="1172423" cy="492443"/>
          </a:xfrm>
          <a:prstGeom prst="rect">
            <a:avLst/>
          </a:prstGeom>
          <a:noFill/>
        </p:spPr>
        <p:txBody>
          <a:bodyPr wrap="square" rtlCol="0">
            <a:spAutoFit/>
          </a:bodyPr>
          <a:lstStyle/>
          <a:p>
            <a:r>
              <a:rPr lang="en-US" sz="2600" dirty="0" smtClean="0">
                <a:solidFill>
                  <a:schemeClr val="bg1"/>
                </a:solidFill>
              </a:rPr>
              <a:t>read</a:t>
            </a:r>
            <a:endParaRPr lang="en-US" sz="2600" dirty="0">
              <a:solidFill>
                <a:schemeClr val="bg1"/>
              </a:solidFill>
            </a:endParaRPr>
          </a:p>
        </p:txBody>
      </p:sp>
      <p:sp>
        <p:nvSpPr>
          <p:cNvPr id="63" name="TextBox 62"/>
          <p:cNvSpPr txBox="1"/>
          <p:nvPr/>
        </p:nvSpPr>
        <p:spPr>
          <a:xfrm>
            <a:off x="3894286" y="4806566"/>
            <a:ext cx="1374818" cy="553998"/>
          </a:xfrm>
          <a:prstGeom prst="rect">
            <a:avLst/>
          </a:prstGeom>
          <a:noFill/>
        </p:spPr>
        <p:txBody>
          <a:bodyPr wrap="square" rtlCol="0">
            <a:spAutoFit/>
          </a:bodyPr>
          <a:lstStyle/>
          <a:p>
            <a:pPr algn="ctr"/>
            <a:r>
              <a:rPr lang="en-US" sz="3000" dirty="0" smtClean="0">
                <a:solidFill>
                  <a:srgbClr val="000000"/>
                </a:solidFill>
              </a:rPr>
              <a:t>LLC</a:t>
            </a:r>
            <a:endParaRPr lang="en-US" sz="3000" dirty="0">
              <a:solidFill>
                <a:srgbClr val="000000"/>
              </a:solidFill>
            </a:endParaRPr>
          </a:p>
        </p:txBody>
      </p:sp>
    </p:spTree>
    <p:extLst>
      <p:ext uri="{BB962C8B-B14F-4D97-AF65-F5344CB8AC3E}">
        <p14:creationId xmlns:p14="http://schemas.microsoft.com/office/powerpoint/2010/main" val="12307345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2"/>
                                        </p:tgtEl>
                                        <p:attrNameLst>
                                          <p:attrName>style.visibility</p:attrName>
                                        </p:attrNameLst>
                                      </p:cBhvr>
                                      <p:to>
                                        <p:strVal val="hidden"/>
                                      </p:to>
                                    </p:set>
                                  </p:childTnLst>
                                </p:cTn>
                              </p:par>
                              <p:par>
                                <p:cTn id="9" presetID="22" presetClass="entr" presetSubtype="1" fill="hold" grpId="0" nodeType="withEffect">
                                  <p:stCondLst>
                                    <p:cond delay="0"/>
                                  </p:stCondLst>
                                  <p:childTnLst>
                                    <p:set>
                                      <p:cBhvr>
                                        <p:cTn id="10" dur="1" fill="hold">
                                          <p:stCondLst>
                                            <p:cond delay="0"/>
                                          </p:stCondLst>
                                        </p:cTn>
                                        <p:tgtEl>
                                          <p:spTgt spid="73"/>
                                        </p:tgtEl>
                                        <p:attrNameLst>
                                          <p:attrName>style.visibility</p:attrName>
                                        </p:attrNameLst>
                                      </p:cBhvr>
                                      <p:to>
                                        <p:strVal val="visible"/>
                                      </p:to>
                                    </p:set>
                                    <p:animEffect transition="in" filter="wipe(up)">
                                      <p:cBhvr>
                                        <p:cTn id="11" dur="500"/>
                                        <p:tgtEl>
                                          <p:spTgt spid="73"/>
                                        </p:tgtEl>
                                      </p:cBhvr>
                                    </p:animEffect>
                                  </p:childTnLst>
                                </p:cTn>
                              </p:par>
                            </p:childTnLst>
                          </p:cTn>
                        </p:par>
                        <p:par>
                          <p:cTn id="12" fill="hold">
                            <p:stCondLst>
                              <p:cond delay="500"/>
                            </p:stCondLst>
                            <p:childTnLst>
                              <p:par>
                                <p:cTn id="13" presetID="9" presetClass="entr" presetSubtype="0" fill="hold" grpId="0" nodeType="after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dissolve">
                                      <p:cBhvr>
                                        <p:cTn id="15" dur="500"/>
                                        <p:tgtEl>
                                          <p:spTgt spid="65"/>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7"/>
                                        </p:tgtEl>
                                        <p:attrNameLst>
                                          <p:attrName>style.visibility</p:attrName>
                                        </p:attrNameLst>
                                      </p:cBhvr>
                                      <p:to>
                                        <p:strVal val="visible"/>
                                      </p:to>
                                    </p:set>
                                    <p:animEffect transition="in" filter="dissolve">
                                      <p:cBhvr>
                                        <p:cTn id="18" dur="500"/>
                                        <p:tgtEl>
                                          <p:spTgt spid="67"/>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9"/>
                                        </p:tgtEl>
                                        <p:attrNameLst>
                                          <p:attrName>style.visibility</p:attrName>
                                        </p:attrNameLst>
                                      </p:cBhvr>
                                      <p:to>
                                        <p:strVal val="visible"/>
                                      </p:to>
                                    </p:set>
                                    <p:animEffect transition="in" filter="dissolve">
                                      <p:cBhvr>
                                        <p:cTn id="21" dur="500"/>
                                        <p:tgtEl>
                                          <p:spTgt spid="69"/>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75"/>
                                        </p:tgtEl>
                                        <p:attrNameLst>
                                          <p:attrName>style.visibility</p:attrName>
                                        </p:attrNameLst>
                                      </p:cBhvr>
                                      <p:to>
                                        <p:strVal val="visible"/>
                                      </p:to>
                                    </p:set>
                                    <p:animEffect transition="in" filter="dissolve">
                                      <p:cBhvr>
                                        <p:cTn id="24" dur="500"/>
                                        <p:tgtEl>
                                          <p:spTgt spid="75"/>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dissolve">
                                      <p:cBhvr>
                                        <p:cTn id="27" dur="500"/>
                                        <p:tgtEl>
                                          <p:spTgt spid="81"/>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79"/>
                                        </p:tgtEl>
                                        <p:attrNameLst>
                                          <p:attrName>style.visibility</p:attrName>
                                        </p:attrNameLst>
                                      </p:cBhvr>
                                      <p:to>
                                        <p:strVal val="visible"/>
                                      </p:to>
                                    </p:set>
                                    <p:animEffect transition="in" filter="dissolve">
                                      <p:cBhvr>
                                        <p:cTn id="30" dur="500"/>
                                        <p:tgtEl>
                                          <p:spTgt spid="7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Effect transition="in" filter="wipe(up)">
                                      <p:cBhvr>
                                        <p:cTn id="35" dur="500"/>
                                        <p:tgtEl>
                                          <p:spTgt spid="72"/>
                                        </p:tgtEl>
                                      </p:cBhvr>
                                    </p:animEffect>
                                  </p:childTnLst>
                                </p:cTn>
                              </p:par>
                            </p:childTnLst>
                          </p:cTn>
                        </p:par>
                        <p:par>
                          <p:cTn id="36" fill="hold">
                            <p:stCondLst>
                              <p:cond delay="500"/>
                            </p:stCondLst>
                            <p:childTnLst>
                              <p:par>
                                <p:cTn id="37" presetID="9" presetClass="entr" presetSubtype="0" fill="hold" grpId="0" nodeType="afterEffect">
                                  <p:stCondLst>
                                    <p:cond delay="0"/>
                                  </p:stCondLst>
                                  <p:childTnLst>
                                    <p:set>
                                      <p:cBhvr>
                                        <p:cTn id="38" dur="1" fill="hold">
                                          <p:stCondLst>
                                            <p:cond delay="0"/>
                                          </p:stCondLst>
                                        </p:cTn>
                                        <p:tgtEl>
                                          <p:spTgt spid="71"/>
                                        </p:tgtEl>
                                        <p:attrNameLst>
                                          <p:attrName>style.visibility</p:attrName>
                                        </p:attrNameLst>
                                      </p:cBhvr>
                                      <p:to>
                                        <p:strVal val="visible"/>
                                      </p:to>
                                    </p:set>
                                    <p:animEffect transition="in" filter="dissolve">
                                      <p:cBhvr>
                                        <p:cTn id="39" dur="500"/>
                                        <p:tgtEl>
                                          <p:spTgt spid="71"/>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82"/>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61" grpId="0" animBg="1"/>
      <p:bldP spid="62" grpId="0" animBg="1"/>
      <p:bldP spid="65" grpId="0"/>
      <p:bldP spid="69" grpId="0"/>
      <p:bldP spid="67" grpId="0"/>
      <p:bldP spid="75" grpId="0"/>
      <p:bldP spid="79" grpId="0"/>
      <p:bldP spid="81" grpId="0"/>
      <p:bldP spid="72" grpId="0" animBg="1"/>
      <p:bldP spid="73" grpId="0" animBg="1"/>
      <p:bldP spid="8" grpId="0" animBg="1"/>
      <p:bldP spid="9" grpId="0"/>
      <p:bldP spid="8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6245810" cy="492125"/>
          </a:xfrm>
        </p:spPr>
        <p:txBody>
          <a:bodyPr/>
          <a:lstStyle/>
          <a:p>
            <a:r>
              <a:rPr lang="en-US" dirty="0" smtClean="0"/>
              <a:t>Generational Garbage Collection</a:t>
            </a:r>
            <a:endParaRPr lang="en-US" dirty="0"/>
          </a:p>
        </p:txBody>
      </p:sp>
      <p:sp>
        <p:nvSpPr>
          <p:cNvPr id="3" name="Content Placeholder 2"/>
          <p:cNvSpPr>
            <a:spLocks noGrp="1"/>
          </p:cNvSpPr>
          <p:nvPr>
            <p:ph idx="1"/>
          </p:nvPr>
        </p:nvSpPr>
        <p:spPr>
          <a:xfrm>
            <a:off x="457200" y="3354586"/>
            <a:ext cx="8229600" cy="3503414"/>
          </a:xfrm>
        </p:spPr>
        <p:txBody>
          <a:bodyPr>
            <a:normAutofit/>
          </a:bodyPr>
          <a:lstStyle/>
          <a:p>
            <a:r>
              <a:rPr lang="en-US" dirty="0" smtClean="0"/>
              <a:t>Young objects die quickly</a:t>
            </a:r>
          </a:p>
          <a:p>
            <a:r>
              <a:rPr lang="en-US" dirty="0" smtClean="0"/>
              <a:t>Nursery</a:t>
            </a:r>
          </a:p>
          <a:p>
            <a:pPr lvl="1"/>
            <a:r>
              <a:rPr lang="en-US" dirty="0" smtClean="0"/>
              <a:t>Traced for live objects</a:t>
            </a:r>
          </a:p>
          <a:p>
            <a:pPr lvl="1"/>
            <a:r>
              <a:rPr lang="en-US" dirty="0" smtClean="0"/>
              <a:t>Copy to mature space</a:t>
            </a:r>
          </a:p>
          <a:p>
            <a:pPr lvl="1"/>
            <a:r>
              <a:rPr lang="en-US" dirty="0" smtClean="0"/>
              <a:t>Reclaimed ‘en masse’</a:t>
            </a:r>
          </a:p>
        </p:txBody>
      </p:sp>
      <p:sp>
        <p:nvSpPr>
          <p:cNvPr id="5" name="Rectangle 141"/>
          <p:cNvSpPr>
            <a:spLocks noChangeAspect="1" noChangeArrowheads="1"/>
          </p:cNvSpPr>
          <p:nvPr/>
        </p:nvSpPr>
        <p:spPr bwMode="auto">
          <a:xfrm>
            <a:off x="4953000" y="1699850"/>
            <a:ext cx="1905000" cy="928687"/>
          </a:xfrm>
          <a:prstGeom prst="rect">
            <a:avLst/>
          </a:prstGeom>
          <a:solidFill>
            <a:srgbClr val="FFFF99"/>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6" name="Rectangle 141"/>
          <p:cNvSpPr>
            <a:spLocks noChangeAspect="1" noChangeArrowheads="1"/>
          </p:cNvSpPr>
          <p:nvPr/>
        </p:nvSpPr>
        <p:spPr bwMode="auto">
          <a:xfrm>
            <a:off x="1584648" y="1683570"/>
            <a:ext cx="2843336" cy="928687"/>
          </a:xfrm>
          <a:prstGeom prst="rect">
            <a:avLst/>
          </a:prstGeom>
          <a:solidFill>
            <a:srgbClr val="FFFF99"/>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7" name="TextBox 6"/>
          <p:cNvSpPr txBox="1"/>
          <p:nvPr/>
        </p:nvSpPr>
        <p:spPr>
          <a:xfrm>
            <a:off x="4884960" y="1230255"/>
            <a:ext cx="1501776" cy="523220"/>
          </a:xfrm>
          <a:prstGeom prst="rect">
            <a:avLst/>
          </a:prstGeom>
          <a:noFill/>
        </p:spPr>
        <p:txBody>
          <a:bodyPr wrap="square" rtlCol="0">
            <a:spAutoFit/>
          </a:bodyPr>
          <a:lstStyle/>
          <a:p>
            <a:r>
              <a:rPr lang="en-US" dirty="0" smtClean="0"/>
              <a:t>Nursery</a:t>
            </a:r>
            <a:endParaRPr lang="en-US" dirty="0"/>
          </a:p>
        </p:txBody>
      </p:sp>
      <p:sp>
        <p:nvSpPr>
          <p:cNvPr id="8" name="TextBox 7"/>
          <p:cNvSpPr txBox="1"/>
          <p:nvPr/>
        </p:nvSpPr>
        <p:spPr>
          <a:xfrm>
            <a:off x="1561964" y="1230255"/>
            <a:ext cx="1333128" cy="369332"/>
          </a:xfrm>
          <a:prstGeom prst="rect">
            <a:avLst/>
          </a:prstGeom>
          <a:noFill/>
        </p:spPr>
        <p:txBody>
          <a:bodyPr wrap="square" rtlCol="0">
            <a:spAutoFit/>
          </a:bodyPr>
          <a:lstStyle/>
          <a:p>
            <a:r>
              <a:rPr lang="en-US" dirty="0" smtClean="0"/>
              <a:t>Mature</a:t>
            </a:r>
            <a:endParaRPr lang="en-US" dirty="0"/>
          </a:p>
        </p:txBody>
      </p:sp>
      <p:grpSp>
        <p:nvGrpSpPr>
          <p:cNvPr id="9" name="Group 24"/>
          <p:cNvGrpSpPr>
            <a:grpSpLocks/>
          </p:cNvGrpSpPr>
          <p:nvPr/>
        </p:nvGrpSpPr>
        <p:grpSpPr bwMode="auto">
          <a:xfrm>
            <a:off x="5023073" y="1737159"/>
            <a:ext cx="1781175" cy="76200"/>
            <a:chOff x="2304" y="2035"/>
            <a:chExt cx="1122" cy="48"/>
          </a:xfrm>
        </p:grpSpPr>
        <p:sp>
          <p:nvSpPr>
            <p:cNvPr id="10"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6" name="Group 24"/>
          <p:cNvGrpSpPr>
            <a:grpSpLocks/>
          </p:cNvGrpSpPr>
          <p:nvPr/>
        </p:nvGrpSpPr>
        <p:grpSpPr bwMode="auto">
          <a:xfrm>
            <a:off x="5023073" y="1854937"/>
            <a:ext cx="1781175" cy="76200"/>
            <a:chOff x="2304" y="2035"/>
            <a:chExt cx="1122" cy="48"/>
          </a:xfrm>
        </p:grpSpPr>
        <p:sp>
          <p:nvSpPr>
            <p:cNvPr id="27"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3" name="Group 24"/>
          <p:cNvGrpSpPr>
            <a:grpSpLocks/>
          </p:cNvGrpSpPr>
          <p:nvPr/>
        </p:nvGrpSpPr>
        <p:grpSpPr bwMode="auto">
          <a:xfrm>
            <a:off x="5023073" y="1966393"/>
            <a:ext cx="1781175" cy="76200"/>
            <a:chOff x="2304" y="2035"/>
            <a:chExt cx="1122" cy="48"/>
          </a:xfrm>
        </p:grpSpPr>
        <p:sp>
          <p:nvSpPr>
            <p:cNvPr id="44"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 name="Group 24"/>
          <p:cNvGrpSpPr>
            <a:grpSpLocks/>
          </p:cNvGrpSpPr>
          <p:nvPr/>
        </p:nvGrpSpPr>
        <p:grpSpPr bwMode="auto">
          <a:xfrm>
            <a:off x="5023073" y="2077849"/>
            <a:ext cx="1781175" cy="76200"/>
            <a:chOff x="2304" y="2035"/>
            <a:chExt cx="1122" cy="48"/>
          </a:xfrm>
        </p:grpSpPr>
        <p:sp>
          <p:nvSpPr>
            <p:cNvPr id="61"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7" name="Group 24"/>
          <p:cNvGrpSpPr>
            <a:grpSpLocks/>
          </p:cNvGrpSpPr>
          <p:nvPr/>
        </p:nvGrpSpPr>
        <p:grpSpPr bwMode="auto">
          <a:xfrm>
            <a:off x="5023073" y="2189305"/>
            <a:ext cx="1781175" cy="76200"/>
            <a:chOff x="2304" y="2035"/>
            <a:chExt cx="1122" cy="48"/>
          </a:xfrm>
        </p:grpSpPr>
        <p:sp>
          <p:nvSpPr>
            <p:cNvPr id="78"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9"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4" name="Group 24"/>
          <p:cNvGrpSpPr>
            <a:grpSpLocks/>
          </p:cNvGrpSpPr>
          <p:nvPr/>
        </p:nvGrpSpPr>
        <p:grpSpPr bwMode="auto">
          <a:xfrm>
            <a:off x="5023073" y="2300761"/>
            <a:ext cx="1781175" cy="76200"/>
            <a:chOff x="2304" y="2035"/>
            <a:chExt cx="1122" cy="48"/>
          </a:xfrm>
        </p:grpSpPr>
        <p:sp>
          <p:nvSpPr>
            <p:cNvPr id="95"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7"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 name="Group 24"/>
          <p:cNvGrpSpPr>
            <a:grpSpLocks/>
          </p:cNvGrpSpPr>
          <p:nvPr/>
        </p:nvGrpSpPr>
        <p:grpSpPr bwMode="auto">
          <a:xfrm>
            <a:off x="5023073" y="2414721"/>
            <a:ext cx="1781175" cy="76200"/>
            <a:chOff x="2304" y="2035"/>
            <a:chExt cx="1122" cy="48"/>
          </a:xfrm>
        </p:grpSpPr>
        <p:sp>
          <p:nvSpPr>
            <p:cNvPr id="112"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9"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7"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8" name="Group 24"/>
          <p:cNvGrpSpPr>
            <a:grpSpLocks/>
          </p:cNvGrpSpPr>
          <p:nvPr/>
        </p:nvGrpSpPr>
        <p:grpSpPr bwMode="auto">
          <a:xfrm>
            <a:off x="5023073" y="2523481"/>
            <a:ext cx="1781175" cy="76200"/>
            <a:chOff x="2304" y="2035"/>
            <a:chExt cx="1122" cy="48"/>
          </a:xfrm>
        </p:grpSpPr>
        <p:sp>
          <p:nvSpPr>
            <p:cNvPr id="129" name="Rectangle 25"/>
            <p:cNvSpPr>
              <a:spLocks noChangeArrowheads="1"/>
            </p:cNvSpPr>
            <p:nvPr/>
          </p:nvSpPr>
          <p:spPr bwMode="auto">
            <a:xfrm>
              <a:off x="259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 name="Rectangle 26"/>
            <p:cNvSpPr>
              <a:spLocks noChangeArrowheads="1"/>
            </p:cNvSpPr>
            <p:nvPr/>
          </p:nvSpPr>
          <p:spPr bwMode="auto">
            <a:xfrm>
              <a:off x="2662"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1" name="Rectangle 27"/>
            <p:cNvSpPr>
              <a:spLocks noChangeArrowheads="1"/>
            </p:cNvSpPr>
            <p:nvPr/>
          </p:nvSpPr>
          <p:spPr bwMode="auto">
            <a:xfrm>
              <a:off x="273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2" name="Rectangle 28"/>
            <p:cNvSpPr>
              <a:spLocks noChangeArrowheads="1"/>
            </p:cNvSpPr>
            <p:nvPr/>
          </p:nvSpPr>
          <p:spPr bwMode="auto">
            <a:xfrm>
              <a:off x="280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 name="Rectangle 29"/>
            <p:cNvSpPr>
              <a:spLocks noChangeArrowheads="1"/>
            </p:cNvSpPr>
            <p:nvPr/>
          </p:nvSpPr>
          <p:spPr bwMode="auto">
            <a:xfrm>
              <a:off x="287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 name="Rectangle 30"/>
            <p:cNvSpPr>
              <a:spLocks noChangeArrowheads="1"/>
            </p:cNvSpPr>
            <p:nvPr/>
          </p:nvSpPr>
          <p:spPr bwMode="auto">
            <a:xfrm>
              <a:off x="294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 name="Rectangle 31"/>
            <p:cNvSpPr>
              <a:spLocks noChangeArrowheads="1"/>
            </p:cNvSpPr>
            <p:nvPr/>
          </p:nvSpPr>
          <p:spPr bwMode="auto">
            <a:xfrm>
              <a:off x="3020"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 name="Rectangle 32"/>
            <p:cNvSpPr>
              <a:spLocks noChangeArrowheads="1"/>
            </p:cNvSpPr>
            <p:nvPr/>
          </p:nvSpPr>
          <p:spPr bwMode="auto">
            <a:xfrm>
              <a:off x="3091"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7" name="Rectangle 33"/>
            <p:cNvSpPr>
              <a:spLocks noChangeArrowheads="1"/>
            </p:cNvSpPr>
            <p:nvPr/>
          </p:nvSpPr>
          <p:spPr bwMode="auto">
            <a:xfrm>
              <a:off x="3163"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8" name="Rectangle 34"/>
            <p:cNvSpPr>
              <a:spLocks noChangeArrowheads="1"/>
            </p:cNvSpPr>
            <p:nvPr/>
          </p:nvSpPr>
          <p:spPr bwMode="auto">
            <a:xfrm>
              <a:off x="323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9" name="Rectangle 35"/>
            <p:cNvSpPr>
              <a:spLocks noChangeArrowheads="1"/>
            </p:cNvSpPr>
            <p:nvPr/>
          </p:nvSpPr>
          <p:spPr bwMode="auto">
            <a:xfrm>
              <a:off x="3306"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0" name="Rectangle 36"/>
            <p:cNvSpPr>
              <a:spLocks noChangeArrowheads="1"/>
            </p:cNvSpPr>
            <p:nvPr/>
          </p:nvSpPr>
          <p:spPr bwMode="auto">
            <a:xfrm>
              <a:off x="337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1" name="Rectangle 37"/>
            <p:cNvSpPr>
              <a:spLocks noChangeArrowheads="1"/>
            </p:cNvSpPr>
            <p:nvPr/>
          </p:nvSpPr>
          <p:spPr bwMode="auto">
            <a:xfrm>
              <a:off x="2304"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 name="Rectangle 38"/>
            <p:cNvSpPr>
              <a:spLocks noChangeArrowheads="1"/>
            </p:cNvSpPr>
            <p:nvPr/>
          </p:nvSpPr>
          <p:spPr bwMode="auto">
            <a:xfrm>
              <a:off x="2375"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 name="Rectangle 39"/>
            <p:cNvSpPr>
              <a:spLocks noChangeArrowheads="1"/>
            </p:cNvSpPr>
            <p:nvPr/>
          </p:nvSpPr>
          <p:spPr bwMode="auto">
            <a:xfrm>
              <a:off x="2447"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 name="Rectangle 40"/>
            <p:cNvSpPr>
              <a:spLocks noChangeArrowheads="1"/>
            </p:cNvSpPr>
            <p:nvPr/>
          </p:nvSpPr>
          <p:spPr bwMode="auto">
            <a:xfrm>
              <a:off x="2518" y="2035"/>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5" name="Group 160"/>
          <p:cNvGrpSpPr>
            <a:grpSpLocks/>
          </p:cNvGrpSpPr>
          <p:nvPr/>
        </p:nvGrpSpPr>
        <p:grpSpPr bwMode="auto">
          <a:xfrm>
            <a:off x="4971256" y="1708225"/>
            <a:ext cx="1905000" cy="928687"/>
            <a:chOff x="2400" y="2160"/>
            <a:chExt cx="1200" cy="585"/>
          </a:xfrm>
        </p:grpSpPr>
        <p:sp>
          <p:nvSpPr>
            <p:cNvPr id="146" name="Rectangle 161"/>
            <p:cNvSpPr>
              <a:spLocks noChangeAspect="1" noChangeArrowheads="1"/>
            </p:cNvSpPr>
            <p:nvPr/>
          </p:nvSpPr>
          <p:spPr bwMode="auto">
            <a:xfrm>
              <a:off x="2400" y="2160"/>
              <a:ext cx="1200" cy="585"/>
            </a:xfrm>
            <a:prstGeom prst="rect">
              <a:avLst/>
            </a:prstGeom>
            <a:solidFill>
              <a:srgbClr val="FFFF99"/>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nvGrpSpPr>
            <p:cNvPr id="147" name="Group 162"/>
            <p:cNvGrpSpPr>
              <a:grpSpLocks/>
            </p:cNvGrpSpPr>
            <p:nvPr/>
          </p:nvGrpSpPr>
          <p:grpSpPr bwMode="auto">
            <a:xfrm>
              <a:off x="2439" y="2187"/>
              <a:ext cx="1122" cy="532"/>
              <a:chOff x="1479" y="1266"/>
              <a:chExt cx="1122" cy="532"/>
            </a:xfrm>
          </p:grpSpPr>
          <p:grpSp>
            <p:nvGrpSpPr>
              <p:cNvPr id="148" name="Group 163"/>
              <p:cNvGrpSpPr>
                <a:grpSpLocks/>
              </p:cNvGrpSpPr>
              <p:nvPr/>
            </p:nvGrpSpPr>
            <p:grpSpPr bwMode="auto">
              <a:xfrm>
                <a:off x="1479" y="1266"/>
                <a:ext cx="1122" cy="48"/>
                <a:chOff x="1671" y="1554"/>
                <a:chExt cx="1122" cy="48"/>
              </a:xfrm>
            </p:grpSpPr>
            <p:sp>
              <p:nvSpPr>
                <p:cNvPr id="268" name="Rectangle 164"/>
                <p:cNvSpPr>
                  <a:spLocks noChangeArrowheads="1"/>
                </p:cNvSpPr>
                <p:nvPr/>
              </p:nvSpPr>
              <p:spPr bwMode="auto">
                <a:xfrm>
                  <a:off x="1957"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 name="Rectangle 165"/>
                <p:cNvSpPr>
                  <a:spLocks noChangeArrowheads="1"/>
                </p:cNvSpPr>
                <p:nvPr/>
              </p:nvSpPr>
              <p:spPr bwMode="auto">
                <a:xfrm>
                  <a:off x="2029"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0" name="Rectangle 166"/>
                <p:cNvSpPr>
                  <a:spLocks noChangeArrowheads="1"/>
                </p:cNvSpPr>
                <p:nvPr/>
              </p:nvSpPr>
              <p:spPr bwMode="auto">
                <a:xfrm>
                  <a:off x="2100" y="1554"/>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 name="Rectangle 167"/>
                <p:cNvSpPr>
                  <a:spLocks noChangeArrowheads="1"/>
                </p:cNvSpPr>
                <p:nvPr/>
              </p:nvSpPr>
              <p:spPr bwMode="auto">
                <a:xfrm>
                  <a:off x="2172"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2" name="Rectangle 168"/>
                <p:cNvSpPr>
                  <a:spLocks noChangeArrowheads="1"/>
                </p:cNvSpPr>
                <p:nvPr/>
              </p:nvSpPr>
              <p:spPr bwMode="auto">
                <a:xfrm>
                  <a:off x="2243"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3" name="Rectangle 169"/>
                <p:cNvSpPr>
                  <a:spLocks noChangeArrowheads="1"/>
                </p:cNvSpPr>
                <p:nvPr/>
              </p:nvSpPr>
              <p:spPr bwMode="auto">
                <a:xfrm>
                  <a:off x="2315"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 name="Rectangle 170"/>
                <p:cNvSpPr>
                  <a:spLocks noChangeArrowheads="1"/>
                </p:cNvSpPr>
                <p:nvPr/>
              </p:nvSpPr>
              <p:spPr bwMode="auto">
                <a:xfrm>
                  <a:off x="2387"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 name="Rectangle 171"/>
                <p:cNvSpPr>
                  <a:spLocks noChangeArrowheads="1"/>
                </p:cNvSpPr>
                <p:nvPr/>
              </p:nvSpPr>
              <p:spPr bwMode="auto">
                <a:xfrm>
                  <a:off x="2458"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 name="Rectangle 172"/>
                <p:cNvSpPr>
                  <a:spLocks noChangeArrowheads="1"/>
                </p:cNvSpPr>
                <p:nvPr/>
              </p:nvSpPr>
              <p:spPr bwMode="auto">
                <a:xfrm>
                  <a:off x="2530"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 name="Rectangle 173"/>
                <p:cNvSpPr>
                  <a:spLocks noChangeArrowheads="1"/>
                </p:cNvSpPr>
                <p:nvPr/>
              </p:nvSpPr>
              <p:spPr bwMode="auto">
                <a:xfrm>
                  <a:off x="2601"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 name="Rectangle 174"/>
                <p:cNvSpPr>
                  <a:spLocks noChangeArrowheads="1"/>
                </p:cNvSpPr>
                <p:nvPr/>
              </p:nvSpPr>
              <p:spPr bwMode="auto">
                <a:xfrm>
                  <a:off x="2673"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 name="Rectangle 175"/>
                <p:cNvSpPr>
                  <a:spLocks noChangeArrowheads="1"/>
                </p:cNvSpPr>
                <p:nvPr/>
              </p:nvSpPr>
              <p:spPr bwMode="auto">
                <a:xfrm>
                  <a:off x="2745"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0" name="Rectangle 176"/>
                <p:cNvSpPr>
                  <a:spLocks noChangeArrowheads="1"/>
                </p:cNvSpPr>
                <p:nvPr/>
              </p:nvSpPr>
              <p:spPr bwMode="auto">
                <a:xfrm>
                  <a:off x="1671"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 name="Rectangle 177"/>
                <p:cNvSpPr>
                  <a:spLocks noChangeArrowheads="1"/>
                </p:cNvSpPr>
                <p:nvPr/>
              </p:nvSpPr>
              <p:spPr bwMode="auto">
                <a:xfrm>
                  <a:off x="1742"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2" name="Rectangle 178"/>
                <p:cNvSpPr>
                  <a:spLocks noChangeArrowheads="1"/>
                </p:cNvSpPr>
                <p:nvPr/>
              </p:nvSpPr>
              <p:spPr bwMode="auto">
                <a:xfrm>
                  <a:off x="1814"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3" name="Rectangle 179"/>
                <p:cNvSpPr>
                  <a:spLocks noChangeArrowheads="1"/>
                </p:cNvSpPr>
                <p:nvPr/>
              </p:nvSpPr>
              <p:spPr bwMode="auto">
                <a:xfrm>
                  <a:off x="1885" y="1554"/>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9" name="Group 180"/>
              <p:cNvGrpSpPr>
                <a:grpSpLocks/>
              </p:cNvGrpSpPr>
              <p:nvPr/>
            </p:nvGrpSpPr>
            <p:grpSpPr bwMode="auto">
              <a:xfrm>
                <a:off x="1479" y="1333"/>
                <a:ext cx="1122" cy="48"/>
                <a:chOff x="1671" y="1621"/>
                <a:chExt cx="1122" cy="48"/>
              </a:xfrm>
            </p:grpSpPr>
            <p:sp>
              <p:nvSpPr>
                <p:cNvPr id="252" name="Rectangle 181"/>
                <p:cNvSpPr>
                  <a:spLocks noChangeArrowheads="1"/>
                </p:cNvSpPr>
                <p:nvPr/>
              </p:nvSpPr>
              <p:spPr bwMode="auto">
                <a:xfrm>
                  <a:off x="1957"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 name="Rectangle 182"/>
                <p:cNvSpPr>
                  <a:spLocks noChangeArrowheads="1"/>
                </p:cNvSpPr>
                <p:nvPr/>
              </p:nvSpPr>
              <p:spPr bwMode="auto">
                <a:xfrm>
                  <a:off x="2029"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 name="Rectangle 183"/>
                <p:cNvSpPr>
                  <a:spLocks noChangeArrowheads="1"/>
                </p:cNvSpPr>
                <p:nvPr/>
              </p:nvSpPr>
              <p:spPr bwMode="auto">
                <a:xfrm>
                  <a:off x="2100"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 name="Rectangle 184"/>
                <p:cNvSpPr>
                  <a:spLocks noChangeArrowheads="1"/>
                </p:cNvSpPr>
                <p:nvPr/>
              </p:nvSpPr>
              <p:spPr bwMode="auto">
                <a:xfrm>
                  <a:off x="2172"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 name="Rectangle 185"/>
                <p:cNvSpPr>
                  <a:spLocks noChangeArrowheads="1"/>
                </p:cNvSpPr>
                <p:nvPr/>
              </p:nvSpPr>
              <p:spPr bwMode="auto">
                <a:xfrm>
                  <a:off x="2243"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7" name="Rectangle 186"/>
                <p:cNvSpPr>
                  <a:spLocks noChangeArrowheads="1"/>
                </p:cNvSpPr>
                <p:nvPr/>
              </p:nvSpPr>
              <p:spPr bwMode="auto">
                <a:xfrm>
                  <a:off x="2315"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 name="Rectangle 187"/>
                <p:cNvSpPr>
                  <a:spLocks noChangeArrowheads="1"/>
                </p:cNvSpPr>
                <p:nvPr/>
              </p:nvSpPr>
              <p:spPr bwMode="auto">
                <a:xfrm>
                  <a:off x="2387"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9" name="Rectangle 188"/>
                <p:cNvSpPr>
                  <a:spLocks noChangeArrowheads="1"/>
                </p:cNvSpPr>
                <p:nvPr/>
              </p:nvSpPr>
              <p:spPr bwMode="auto">
                <a:xfrm>
                  <a:off x="2458"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 name="Rectangle 189"/>
                <p:cNvSpPr>
                  <a:spLocks noChangeArrowheads="1"/>
                </p:cNvSpPr>
                <p:nvPr/>
              </p:nvSpPr>
              <p:spPr bwMode="auto">
                <a:xfrm>
                  <a:off x="2530"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1" name="Rectangle 190"/>
                <p:cNvSpPr>
                  <a:spLocks noChangeArrowheads="1"/>
                </p:cNvSpPr>
                <p:nvPr/>
              </p:nvSpPr>
              <p:spPr bwMode="auto">
                <a:xfrm>
                  <a:off x="2601"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2" name="Rectangle 191"/>
                <p:cNvSpPr>
                  <a:spLocks noChangeArrowheads="1"/>
                </p:cNvSpPr>
                <p:nvPr/>
              </p:nvSpPr>
              <p:spPr bwMode="auto">
                <a:xfrm>
                  <a:off x="2673"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 name="Rectangle 192"/>
                <p:cNvSpPr>
                  <a:spLocks noChangeArrowheads="1"/>
                </p:cNvSpPr>
                <p:nvPr/>
              </p:nvSpPr>
              <p:spPr bwMode="auto">
                <a:xfrm>
                  <a:off x="2745" y="1621"/>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 name="Rectangle 193"/>
                <p:cNvSpPr>
                  <a:spLocks noChangeArrowheads="1"/>
                </p:cNvSpPr>
                <p:nvPr/>
              </p:nvSpPr>
              <p:spPr bwMode="auto">
                <a:xfrm>
                  <a:off x="1671"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5" name="Rectangle 194"/>
                <p:cNvSpPr>
                  <a:spLocks noChangeArrowheads="1"/>
                </p:cNvSpPr>
                <p:nvPr/>
              </p:nvSpPr>
              <p:spPr bwMode="auto">
                <a:xfrm>
                  <a:off x="1742" y="1621"/>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 name="Rectangle 195"/>
                <p:cNvSpPr>
                  <a:spLocks noChangeArrowheads="1"/>
                </p:cNvSpPr>
                <p:nvPr/>
              </p:nvSpPr>
              <p:spPr bwMode="auto">
                <a:xfrm>
                  <a:off x="1814"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7" name="Rectangle 196"/>
                <p:cNvSpPr>
                  <a:spLocks noChangeArrowheads="1"/>
                </p:cNvSpPr>
                <p:nvPr/>
              </p:nvSpPr>
              <p:spPr bwMode="auto">
                <a:xfrm>
                  <a:off x="1885" y="1621"/>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0" name="Group 197"/>
              <p:cNvGrpSpPr>
                <a:grpSpLocks/>
              </p:cNvGrpSpPr>
              <p:nvPr/>
            </p:nvGrpSpPr>
            <p:grpSpPr bwMode="auto">
              <a:xfrm>
                <a:off x="1479" y="1400"/>
                <a:ext cx="1122" cy="48"/>
                <a:chOff x="1671" y="1688"/>
                <a:chExt cx="1122" cy="48"/>
              </a:xfrm>
            </p:grpSpPr>
            <p:sp>
              <p:nvSpPr>
                <p:cNvPr id="236" name="Rectangle 198"/>
                <p:cNvSpPr>
                  <a:spLocks noChangeArrowheads="1"/>
                </p:cNvSpPr>
                <p:nvPr/>
              </p:nvSpPr>
              <p:spPr bwMode="auto">
                <a:xfrm>
                  <a:off x="1957"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7" name="Rectangle 199"/>
                <p:cNvSpPr>
                  <a:spLocks noChangeArrowheads="1"/>
                </p:cNvSpPr>
                <p:nvPr/>
              </p:nvSpPr>
              <p:spPr bwMode="auto">
                <a:xfrm>
                  <a:off x="2029"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8" name="Rectangle 200"/>
                <p:cNvSpPr>
                  <a:spLocks noChangeArrowheads="1"/>
                </p:cNvSpPr>
                <p:nvPr/>
              </p:nvSpPr>
              <p:spPr bwMode="auto">
                <a:xfrm>
                  <a:off x="2100"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 name="Rectangle 201"/>
                <p:cNvSpPr>
                  <a:spLocks noChangeArrowheads="1"/>
                </p:cNvSpPr>
                <p:nvPr/>
              </p:nvSpPr>
              <p:spPr bwMode="auto">
                <a:xfrm>
                  <a:off x="2172"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 name="Rectangle 202"/>
                <p:cNvSpPr>
                  <a:spLocks noChangeArrowheads="1"/>
                </p:cNvSpPr>
                <p:nvPr/>
              </p:nvSpPr>
              <p:spPr bwMode="auto">
                <a:xfrm>
                  <a:off x="2243"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1" name="Rectangle 203"/>
                <p:cNvSpPr>
                  <a:spLocks noChangeArrowheads="1"/>
                </p:cNvSpPr>
                <p:nvPr/>
              </p:nvSpPr>
              <p:spPr bwMode="auto">
                <a:xfrm>
                  <a:off x="2315"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2" name="Rectangle 204"/>
                <p:cNvSpPr>
                  <a:spLocks noChangeArrowheads="1"/>
                </p:cNvSpPr>
                <p:nvPr/>
              </p:nvSpPr>
              <p:spPr bwMode="auto">
                <a:xfrm>
                  <a:off x="2387"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3" name="Rectangle 205"/>
                <p:cNvSpPr>
                  <a:spLocks noChangeArrowheads="1"/>
                </p:cNvSpPr>
                <p:nvPr/>
              </p:nvSpPr>
              <p:spPr bwMode="auto">
                <a:xfrm>
                  <a:off x="2458"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4" name="Rectangle 206"/>
                <p:cNvSpPr>
                  <a:spLocks noChangeArrowheads="1"/>
                </p:cNvSpPr>
                <p:nvPr/>
              </p:nvSpPr>
              <p:spPr bwMode="auto">
                <a:xfrm>
                  <a:off x="2530"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 name="Rectangle 207"/>
                <p:cNvSpPr>
                  <a:spLocks noChangeArrowheads="1"/>
                </p:cNvSpPr>
                <p:nvPr/>
              </p:nvSpPr>
              <p:spPr bwMode="auto">
                <a:xfrm>
                  <a:off x="2601"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 name="Rectangle 208"/>
                <p:cNvSpPr>
                  <a:spLocks noChangeArrowheads="1"/>
                </p:cNvSpPr>
                <p:nvPr/>
              </p:nvSpPr>
              <p:spPr bwMode="auto">
                <a:xfrm>
                  <a:off x="2673"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7" name="Rectangle 209"/>
                <p:cNvSpPr>
                  <a:spLocks noChangeArrowheads="1"/>
                </p:cNvSpPr>
                <p:nvPr/>
              </p:nvSpPr>
              <p:spPr bwMode="auto">
                <a:xfrm>
                  <a:off x="2745"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8" name="Rectangle 210"/>
                <p:cNvSpPr>
                  <a:spLocks noChangeArrowheads="1"/>
                </p:cNvSpPr>
                <p:nvPr/>
              </p:nvSpPr>
              <p:spPr bwMode="auto">
                <a:xfrm>
                  <a:off x="1671"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9" name="Rectangle 211"/>
                <p:cNvSpPr>
                  <a:spLocks noChangeArrowheads="1"/>
                </p:cNvSpPr>
                <p:nvPr/>
              </p:nvSpPr>
              <p:spPr bwMode="auto">
                <a:xfrm>
                  <a:off x="1742"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 name="Rectangle 212"/>
                <p:cNvSpPr>
                  <a:spLocks noChangeArrowheads="1"/>
                </p:cNvSpPr>
                <p:nvPr/>
              </p:nvSpPr>
              <p:spPr bwMode="auto">
                <a:xfrm>
                  <a:off x="1814" y="1688"/>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1" name="Rectangle 213"/>
                <p:cNvSpPr>
                  <a:spLocks noChangeArrowheads="1"/>
                </p:cNvSpPr>
                <p:nvPr/>
              </p:nvSpPr>
              <p:spPr bwMode="auto">
                <a:xfrm>
                  <a:off x="1885" y="168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1" name="Group 214"/>
              <p:cNvGrpSpPr>
                <a:grpSpLocks/>
              </p:cNvGrpSpPr>
              <p:nvPr/>
            </p:nvGrpSpPr>
            <p:grpSpPr bwMode="auto">
              <a:xfrm>
                <a:off x="1479" y="1468"/>
                <a:ext cx="1122" cy="48"/>
                <a:chOff x="1671" y="1756"/>
                <a:chExt cx="1122" cy="48"/>
              </a:xfrm>
            </p:grpSpPr>
            <p:sp>
              <p:nvSpPr>
                <p:cNvPr id="220" name="Rectangle 215"/>
                <p:cNvSpPr>
                  <a:spLocks noChangeArrowheads="1"/>
                </p:cNvSpPr>
                <p:nvPr/>
              </p:nvSpPr>
              <p:spPr bwMode="auto">
                <a:xfrm>
                  <a:off x="1957"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1" name="Rectangle 216"/>
                <p:cNvSpPr>
                  <a:spLocks noChangeArrowheads="1"/>
                </p:cNvSpPr>
                <p:nvPr/>
              </p:nvSpPr>
              <p:spPr bwMode="auto">
                <a:xfrm>
                  <a:off x="2029"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2" name="Rectangle 217"/>
                <p:cNvSpPr>
                  <a:spLocks noChangeArrowheads="1"/>
                </p:cNvSpPr>
                <p:nvPr/>
              </p:nvSpPr>
              <p:spPr bwMode="auto">
                <a:xfrm>
                  <a:off x="2100"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3" name="Rectangle 218"/>
                <p:cNvSpPr>
                  <a:spLocks noChangeArrowheads="1"/>
                </p:cNvSpPr>
                <p:nvPr/>
              </p:nvSpPr>
              <p:spPr bwMode="auto">
                <a:xfrm>
                  <a:off x="2172"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4" name="Rectangle 219"/>
                <p:cNvSpPr>
                  <a:spLocks noChangeArrowheads="1"/>
                </p:cNvSpPr>
                <p:nvPr/>
              </p:nvSpPr>
              <p:spPr bwMode="auto">
                <a:xfrm>
                  <a:off x="2243"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 name="Rectangle 220"/>
                <p:cNvSpPr>
                  <a:spLocks noChangeArrowheads="1"/>
                </p:cNvSpPr>
                <p:nvPr/>
              </p:nvSpPr>
              <p:spPr bwMode="auto">
                <a:xfrm>
                  <a:off x="2315"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 name="Rectangle 221"/>
                <p:cNvSpPr>
                  <a:spLocks noChangeArrowheads="1"/>
                </p:cNvSpPr>
                <p:nvPr/>
              </p:nvSpPr>
              <p:spPr bwMode="auto">
                <a:xfrm>
                  <a:off x="2387"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 name="Rectangle 222"/>
                <p:cNvSpPr>
                  <a:spLocks noChangeArrowheads="1"/>
                </p:cNvSpPr>
                <p:nvPr/>
              </p:nvSpPr>
              <p:spPr bwMode="auto">
                <a:xfrm>
                  <a:off x="2458"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8" name="Rectangle 223"/>
                <p:cNvSpPr>
                  <a:spLocks noChangeArrowheads="1"/>
                </p:cNvSpPr>
                <p:nvPr/>
              </p:nvSpPr>
              <p:spPr bwMode="auto">
                <a:xfrm>
                  <a:off x="2530"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 name="Rectangle 224"/>
                <p:cNvSpPr>
                  <a:spLocks noChangeArrowheads="1"/>
                </p:cNvSpPr>
                <p:nvPr/>
              </p:nvSpPr>
              <p:spPr bwMode="auto">
                <a:xfrm>
                  <a:off x="2601"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0" name="Rectangle 225"/>
                <p:cNvSpPr>
                  <a:spLocks noChangeArrowheads="1"/>
                </p:cNvSpPr>
                <p:nvPr/>
              </p:nvSpPr>
              <p:spPr bwMode="auto">
                <a:xfrm>
                  <a:off x="2673" y="1756"/>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1" name="Rectangle 226"/>
                <p:cNvSpPr>
                  <a:spLocks noChangeArrowheads="1"/>
                </p:cNvSpPr>
                <p:nvPr/>
              </p:nvSpPr>
              <p:spPr bwMode="auto">
                <a:xfrm>
                  <a:off x="2745"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2" name="Rectangle 227"/>
                <p:cNvSpPr>
                  <a:spLocks noChangeArrowheads="1"/>
                </p:cNvSpPr>
                <p:nvPr/>
              </p:nvSpPr>
              <p:spPr bwMode="auto">
                <a:xfrm>
                  <a:off x="1671"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3" name="Rectangle 228"/>
                <p:cNvSpPr>
                  <a:spLocks noChangeArrowheads="1"/>
                </p:cNvSpPr>
                <p:nvPr/>
              </p:nvSpPr>
              <p:spPr bwMode="auto">
                <a:xfrm>
                  <a:off x="1742"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4" name="Rectangle 229"/>
                <p:cNvSpPr>
                  <a:spLocks noChangeArrowheads="1"/>
                </p:cNvSpPr>
                <p:nvPr/>
              </p:nvSpPr>
              <p:spPr bwMode="auto">
                <a:xfrm>
                  <a:off x="1814"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 name="Rectangle 230"/>
                <p:cNvSpPr>
                  <a:spLocks noChangeArrowheads="1"/>
                </p:cNvSpPr>
                <p:nvPr/>
              </p:nvSpPr>
              <p:spPr bwMode="auto">
                <a:xfrm>
                  <a:off x="1885" y="1756"/>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2" name="Group 231"/>
              <p:cNvGrpSpPr>
                <a:grpSpLocks/>
              </p:cNvGrpSpPr>
              <p:nvPr/>
            </p:nvGrpSpPr>
            <p:grpSpPr bwMode="auto">
              <a:xfrm>
                <a:off x="1479" y="1535"/>
                <a:ext cx="1122" cy="48"/>
                <a:chOff x="1671" y="1823"/>
                <a:chExt cx="1122" cy="48"/>
              </a:xfrm>
            </p:grpSpPr>
            <p:sp>
              <p:nvSpPr>
                <p:cNvPr id="204" name="Rectangle 232"/>
                <p:cNvSpPr>
                  <a:spLocks noChangeArrowheads="1"/>
                </p:cNvSpPr>
                <p:nvPr/>
              </p:nvSpPr>
              <p:spPr bwMode="auto">
                <a:xfrm>
                  <a:off x="1957"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 name="Rectangle 233"/>
                <p:cNvSpPr>
                  <a:spLocks noChangeArrowheads="1"/>
                </p:cNvSpPr>
                <p:nvPr/>
              </p:nvSpPr>
              <p:spPr bwMode="auto">
                <a:xfrm>
                  <a:off x="2029" y="1823"/>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 name="Rectangle 234"/>
                <p:cNvSpPr>
                  <a:spLocks noChangeArrowheads="1"/>
                </p:cNvSpPr>
                <p:nvPr/>
              </p:nvSpPr>
              <p:spPr bwMode="auto">
                <a:xfrm>
                  <a:off x="2100"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 name="Rectangle 235"/>
                <p:cNvSpPr>
                  <a:spLocks noChangeArrowheads="1"/>
                </p:cNvSpPr>
                <p:nvPr/>
              </p:nvSpPr>
              <p:spPr bwMode="auto">
                <a:xfrm>
                  <a:off x="2172"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 name="Rectangle 236"/>
                <p:cNvSpPr>
                  <a:spLocks noChangeArrowheads="1"/>
                </p:cNvSpPr>
                <p:nvPr/>
              </p:nvSpPr>
              <p:spPr bwMode="auto">
                <a:xfrm>
                  <a:off x="2243"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 name="Rectangle 237"/>
                <p:cNvSpPr>
                  <a:spLocks noChangeArrowheads="1"/>
                </p:cNvSpPr>
                <p:nvPr/>
              </p:nvSpPr>
              <p:spPr bwMode="auto">
                <a:xfrm>
                  <a:off x="2315"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 name="Rectangle 238"/>
                <p:cNvSpPr>
                  <a:spLocks noChangeArrowheads="1"/>
                </p:cNvSpPr>
                <p:nvPr/>
              </p:nvSpPr>
              <p:spPr bwMode="auto">
                <a:xfrm>
                  <a:off x="2387"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 name="Rectangle 239"/>
                <p:cNvSpPr>
                  <a:spLocks noChangeArrowheads="1"/>
                </p:cNvSpPr>
                <p:nvPr/>
              </p:nvSpPr>
              <p:spPr bwMode="auto">
                <a:xfrm>
                  <a:off x="2458"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 name="Rectangle 240"/>
                <p:cNvSpPr>
                  <a:spLocks noChangeArrowheads="1"/>
                </p:cNvSpPr>
                <p:nvPr/>
              </p:nvSpPr>
              <p:spPr bwMode="auto">
                <a:xfrm>
                  <a:off x="2530"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 name="Rectangle 241"/>
                <p:cNvSpPr>
                  <a:spLocks noChangeArrowheads="1"/>
                </p:cNvSpPr>
                <p:nvPr/>
              </p:nvSpPr>
              <p:spPr bwMode="auto">
                <a:xfrm>
                  <a:off x="2601"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 name="Rectangle 242"/>
                <p:cNvSpPr>
                  <a:spLocks noChangeArrowheads="1"/>
                </p:cNvSpPr>
                <p:nvPr/>
              </p:nvSpPr>
              <p:spPr bwMode="auto">
                <a:xfrm>
                  <a:off x="2673"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 name="Rectangle 243"/>
                <p:cNvSpPr>
                  <a:spLocks noChangeArrowheads="1"/>
                </p:cNvSpPr>
                <p:nvPr/>
              </p:nvSpPr>
              <p:spPr bwMode="auto">
                <a:xfrm>
                  <a:off x="2745"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 name="Rectangle 244"/>
                <p:cNvSpPr>
                  <a:spLocks noChangeArrowheads="1"/>
                </p:cNvSpPr>
                <p:nvPr/>
              </p:nvSpPr>
              <p:spPr bwMode="auto">
                <a:xfrm>
                  <a:off x="1671"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7" name="Rectangle 245"/>
                <p:cNvSpPr>
                  <a:spLocks noChangeArrowheads="1"/>
                </p:cNvSpPr>
                <p:nvPr/>
              </p:nvSpPr>
              <p:spPr bwMode="auto">
                <a:xfrm>
                  <a:off x="1742"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8" name="Rectangle 246"/>
                <p:cNvSpPr>
                  <a:spLocks noChangeArrowheads="1"/>
                </p:cNvSpPr>
                <p:nvPr/>
              </p:nvSpPr>
              <p:spPr bwMode="auto">
                <a:xfrm>
                  <a:off x="1814"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9" name="Rectangle 247"/>
                <p:cNvSpPr>
                  <a:spLocks noChangeArrowheads="1"/>
                </p:cNvSpPr>
                <p:nvPr/>
              </p:nvSpPr>
              <p:spPr bwMode="auto">
                <a:xfrm>
                  <a:off x="1885" y="1823"/>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3" name="Group 248"/>
              <p:cNvGrpSpPr>
                <a:grpSpLocks/>
              </p:cNvGrpSpPr>
              <p:nvPr/>
            </p:nvGrpSpPr>
            <p:grpSpPr bwMode="auto">
              <a:xfrm>
                <a:off x="1479" y="1602"/>
                <a:ext cx="1122" cy="48"/>
                <a:chOff x="1671" y="1890"/>
                <a:chExt cx="1122" cy="48"/>
              </a:xfrm>
            </p:grpSpPr>
            <p:sp>
              <p:nvSpPr>
                <p:cNvPr id="188" name="Rectangle 249"/>
                <p:cNvSpPr>
                  <a:spLocks noChangeArrowheads="1"/>
                </p:cNvSpPr>
                <p:nvPr/>
              </p:nvSpPr>
              <p:spPr bwMode="auto">
                <a:xfrm>
                  <a:off x="1957"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9" name="Rectangle 250"/>
                <p:cNvSpPr>
                  <a:spLocks noChangeArrowheads="1"/>
                </p:cNvSpPr>
                <p:nvPr/>
              </p:nvSpPr>
              <p:spPr bwMode="auto">
                <a:xfrm>
                  <a:off x="2029"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 name="Rectangle 251"/>
                <p:cNvSpPr>
                  <a:spLocks noChangeArrowheads="1"/>
                </p:cNvSpPr>
                <p:nvPr/>
              </p:nvSpPr>
              <p:spPr bwMode="auto">
                <a:xfrm>
                  <a:off x="2100"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1" name="Rectangle 252"/>
                <p:cNvSpPr>
                  <a:spLocks noChangeArrowheads="1"/>
                </p:cNvSpPr>
                <p:nvPr/>
              </p:nvSpPr>
              <p:spPr bwMode="auto">
                <a:xfrm>
                  <a:off x="2172" y="1890"/>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2" name="Rectangle 253"/>
                <p:cNvSpPr>
                  <a:spLocks noChangeArrowheads="1"/>
                </p:cNvSpPr>
                <p:nvPr/>
              </p:nvSpPr>
              <p:spPr bwMode="auto">
                <a:xfrm>
                  <a:off x="2243"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3" name="Rectangle 254"/>
                <p:cNvSpPr>
                  <a:spLocks noChangeArrowheads="1"/>
                </p:cNvSpPr>
                <p:nvPr/>
              </p:nvSpPr>
              <p:spPr bwMode="auto">
                <a:xfrm>
                  <a:off x="2315"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 name="Rectangle 255"/>
                <p:cNvSpPr>
                  <a:spLocks noChangeArrowheads="1"/>
                </p:cNvSpPr>
                <p:nvPr/>
              </p:nvSpPr>
              <p:spPr bwMode="auto">
                <a:xfrm>
                  <a:off x="2387"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 name="Rectangle 256"/>
                <p:cNvSpPr>
                  <a:spLocks noChangeArrowheads="1"/>
                </p:cNvSpPr>
                <p:nvPr/>
              </p:nvSpPr>
              <p:spPr bwMode="auto">
                <a:xfrm>
                  <a:off x="2458" y="1890"/>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6" name="Rectangle 257"/>
                <p:cNvSpPr>
                  <a:spLocks noChangeArrowheads="1"/>
                </p:cNvSpPr>
                <p:nvPr/>
              </p:nvSpPr>
              <p:spPr bwMode="auto">
                <a:xfrm>
                  <a:off x="2530"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7" name="Rectangle 258"/>
                <p:cNvSpPr>
                  <a:spLocks noChangeArrowheads="1"/>
                </p:cNvSpPr>
                <p:nvPr/>
              </p:nvSpPr>
              <p:spPr bwMode="auto">
                <a:xfrm>
                  <a:off x="2601"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8" name="Rectangle 259"/>
                <p:cNvSpPr>
                  <a:spLocks noChangeArrowheads="1"/>
                </p:cNvSpPr>
                <p:nvPr/>
              </p:nvSpPr>
              <p:spPr bwMode="auto">
                <a:xfrm>
                  <a:off x="2673"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9" name="Rectangle 260"/>
                <p:cNvSpPr>
                  <a:spLocks noChangeArrowheads="1"/>
                </p:cNvSpPr>
                <p:nvPr/>
              </p:nvSpPr>
              <p:spPr bwMode="auto">
                <a:xfrm>
                  <a:off x="2745"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0" name="Rectangle 261"/>
                <p:cNvSpPr>
                  <a:spLocks noChangeArrowheads="1"/>
                </p:cNvSpPr>
                <p:nvPr/>
              </p:nvSpPr>
              <p:spPr bwMode="auto">
                <a:xfrm>
                  <a:off x="1671"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1" name="Rectangle 262"/>
                <p:cNvSpPr>
                  <a:spLocks noChangeArrowheads="1"/>
                </p:cNvSpPr>
                <p:nvPr/>
              </p:nvSpPr>
              <p:spPr bwMode="auto">
                <a:xfrm>
                  <a:off x="1742" y="1890"/>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2" name="Rectangle 263"/>
                <p:cNvSpPr>
                  <a:spLocks noChangeArrowheads="1"/>
                </p:cNvSpPr>
                <p:nvPr/>
              </p:nvSpPr>
              <p:spPr bwMode="auto">
                <a:xfrm>
                  <a:off x="1814"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3" name="Rectangle 264"/>
                <p:cNvSpPr>
                  <a:spLocks noChangeArrowheads="1"/>
                </p:cNvSpPr>
                <p:nvPr/>
              </p:nvSpPr>
              <p:spPr bwMode="auto">
                <a:xfrm>
                  <a:off x="1885" y="1890"/>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4" name="Group 265"/>
              <p:cNvGrpSpPr>
                <a:grpSpLocks/>
              </p:cNvGrpSpPr>
              <p:nvPr/>
            </p:nvGrpSpPr>
            <p:grpSpPr bwMode="auto">
              <a:xfrm>
                <a:off x="1479" y="1670"/>
                <a:ext cx="1122" cy="48"/>
                <a:chOff x="1671" y="1958"/>
                <a:chExt cx="1122" cy="48"/>
              </a:xfrm>
            </p:grpSpPr>
            <p:sp>
              <p:nvSpPr>
                <p:cNvPr id="172" name="Rectangle 266"/>
                <p:cNvSpPr>
                  <a:spLocks noChangeArrowheads="1"/>
                </p:cNvSpPr>
                <p:nvPr/>
              </p:nvSpPr>
              <p:spPr bwMode="auto">
                <a:xfrm>
                  <a:off x="1957"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3" name="Rectangle 267"/>
                <p:cNvSpPr>
                  <a:spLocks noChangeArrowheads="1"/>
                </p:cNvSpPr>
                <p:nvPr/>
              </p:nvSpPr>
              <p:spPr bwMode="auto">
                <a:xfrm>
                  <a:off x="2029"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 name="Rectangle 268"/>
                <p:cNvSpPr>
                  <a:spLocks noChangeArrowheads="1"/>
                </p:cNvSpPr>
                <p:nvPr/>
              </p:nvSpPr>
              <p:spPr bwMode="auto">
                <a:xfrm>
                  <a:off x="2100"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5" name="Rectangle 269"/>
                <p:cNvSpPr>
                  <a:spLocks noChangeArrowheads="1"/>
                </p:cNvSpPr>
                <p:nvPr/>
              </p:nvSpPr>
              <p:spPr bwMode="auto">
                <a:xfrm>
                  <a:off x="2172"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6" name="Rectangle 270"/>
                <p:cNvSpPr>
                  <a:spLocks noChangeArrowheads="1"/>
                </p:cNvSpPr>
                <p:nvPr/>
              </p:nvSpPr>
              <p:spPr bwMode="auto">
                <a:xfrm>
                  <a:off x="2243"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 name="Rectangle 271"/>
                <p:cNvSpPr>
                  <a:spLocks noChangeArrowheads="1"/>
                </p:cNvSpPr>
                <p:nvPr/>
              </p:nvSpPr>
              <p:spPr bwMode="auto">
                <a:xfrm>
                  <a:off x="2315" y="1958"/>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 name="Rectangle 272"/>
                <p:cNvSpPr>
                  <a:spLocks noChangeArrowheads="1"/>
                </p:cNvSpPr>
                <p:nvPr/>
              </p:nvSpPr>
              <p:spPr bwMode="auto">
                <a:xfrm>
                  <a:off x="2387"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9" name="Rectangle 273"/>
                <p:cNvSpPr>
                  <a:spLocks noChangeArrowheads="1"/>
                </p:cNvSpPr>
                <p:nvPr/>
              </p:nvSpPr>
              <p:spPr bwMode="auto">
                <a:xfrm>
                  <a:off x="2458"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0" name="Rectangle 274"/>
                <p:cNvSpPr>
                  <a:spLocks noChangeArrowheads="1"/>
                </p:cNvSpPr>
                <p:nvPr/>
              </p:nvSpPr>
              <p:spPr bwMode="auto">
                <a:xfrm>
                  <a:off x="2530"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1" name="Rectangle 275"/>
                <p:cNvSpPr>
                  <a:spLocks noChangeArrowheads="1"/>
                </p:cNvSpPr>
                <p:nvPr/>
              </p:nvSpPr>
              <p:spPr bwMode="auto">
                <a:xfrm>
                  <a:off x="2601"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2" name="Rectangle 276"/>
                <p:cNvSpPr>
                  <a:spLocks noChangeArrowheads="1"/>
                </p:cNvSpPr>
                <p:nvPr/>
              </p:nvSpPr>
              <p:spPr bwMode="auto">
                <a:xfrm>
                  <a:off x="2673" y="1958"/>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3" name="Rectangle 277"/>
                <p:cNvSpPr>
                  <a:spLocks noChangeArrowheads="1"/>
                </p:cNvSpPr>
                <p:nvPr/>
              </p:nvSpPr>
              <p:spPr bwMode="auto">
                <a:xfrm>
                  <a:off x="2745"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 name="Rectangle 278"/>
                <p:cNvSpPr>
                  <a:spLocks noChangeArrowheads="1"/>
                </p:cNvSpPr>
                <p:nvPr/>
              </p:nvSpPr>
              <p:spPr bwMode="auto">
                <a:xfrm>
                  <a:off x="1671"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5" name="Rectangle 279"/>
                <p:cNvSpPr>
                  <a:spLocks noChangeArrowheads="1"/>
                </p:cNvSpPr>
                <p:nvPr/>
              </p:nvSpPr>
              <p:spPr bwMode="auto">
                <a:xfrm>
                  <a:off x="1742"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6" name="Rectangle 280"/>
                <p:cNvSpPr>
                  <a:spLocks noChangeArrowheads="1"/>
                </p:cNvSpPr>
                <p:nvPr/>
              </p:nvSpPr>
              <p:spPr bwMode="auto">
                <a:xfrm>
                  <a:off x="1814" y="1958"/>
                  <a:ext cx="48" cy="4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7" name="Rectangle 281"/>
                <p:cNvSpPr>
                  <a:spLocks noChangeArrowheads="1"/>
                </p:cNvSpPr>
                <p:nvPr/>
              </p:nvSpPr>
              <p:spPr bwMode="auto">
                <a:xfrm>
                  <a:off x="1885" y="1958"/>
                  <a:ext cx="48" cy="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5" name="Group 282"/>
              <p:cNvGrpSpPr>
                <a:grpSpLocks/>
              </p:cNvGrpSpPr>
              <p:nvPr/>
            </p:nvGrpSpPr>
            <p:grpSpPr bwMode="auto">
              <a:xfrm>
                <a:off x="1479" y="1741"/>
                <a:ext cx="1122" cy="57"/>
                <a:chOff x="1671" y="2029"/>
                <a:chExt cx="1122" cy="57"/>
              </a:xfrm>
            </p:grpSpPr>
            <p:sp>
              <p:nvSpPr>
                <p:cNvPr id="156" name="Rectangle 283"/>
                <p:cNvSpPr>
                  <a:spLocks noChangeArrowheads="1"/>
                </p:cNvSpPr>
                <p:nvPr/>
              </p:nvSpPr>
              <p:spPr bwMode="auto">
                <a:xfrm flipH="1">
                  <a:off x="1957" y="2029"/>
                  <a:ext cx="48" cy="57"/>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 name="Rectangle 284"/>
                <p:cNvSpPr>
                  <a:spLocks noChangeArrowheads="1"/>
                </p:cNvSpPr>
                <p:nvPr/>
              </p:nvSpPr>
              <p:spPr bwMode="auto">
                <a:xfrm flipH="1">
                  <a:off x="2029"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 name="Rectangle 285"/>
                <p:cNvSpPr>
                  <a:spLocks noChangeArrowheads="1"/>
                </p:cNvSpPr>
                <p:nvPr/>
              </p:nvSpPr>
              <p:spPr bwMode="auto">
                <a:xfrm flipH="1">
                  <a:off x="2100"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9" name="Rectangle 286"/>
                <p:cNvSpPr>
                  <a:spLocks noChangeArrowheads="1"/>
                </p:cNvSpPr>
                <p:nvPr/>
              </p:nvSpPr>
              <p:spPr bwMode="auto">
                <a:xfrm flipH="1">
                  <a:off x="2172"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0" name="Rectangle 287"/>
                <p:cNvSpPr>
                  <a:spLocks noChangeArrowheads="1"/>
                </p:cNvSpPr>
                <p:nvPr/>
              </p:nvSpPr>
              <p:spPr bwMode="auto">
                <a:xfrm flipH="1">
                  <a:off x="2243" y="2029"/>
                  <a:ext cx="48" cy="57"/>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1" name="Rectangle 288"/>
                <p:cNvSpPr>
                  <a:spLocks noChangeArrowheads="1"/>
                </p:cNvSpPr>
                <p:nvPr/>
              </p:nvSpPr>
              <p:spPr bwMode="auto">
                <a:xfrm flipH="1">
                  <a:off x="2315"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2" name="Rectangle 289"/>
                <p:cNvSpPr>
                  <a:spLocks noChangeArrowheads="1"/>
                </p:cNvSpPr>
                <p:nvPr/>
              </p:nvSpPr>
              <p:spPr bwMode="auto">
                <a:xfrm flipH="1">
                  <a:off x="2387" y="2029"/>
                  <a:ext cx="48" cy="57"/>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 name="Rectangle 290"/>
                <p:cNvSpPr>
                  <a:spLocks noChangeArrowheads="1"/>
                </p:cNvSpPr>
                <p:nvPr/>
              </p:nvSpPr>
              <p:spPr bwMode="auto">
                <a:xfrm flipH="1">
                  <a:off x="2458"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 name="Rectangle 291"/>
                <p:cNvSpPr>
                  <a:spLocks noChangeArrowheads="1"/>
                </p:cNvSpPr>
                <p:nvPr/>
              </p:nvSpPr>
              <p:spPr bwMode="auto">
                <a:xfrm flipH="1">
                  <a:off x="2530"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 name="Rectangle 292"/>
                <p:cNvSpPr>
                  <a:spLocks noChangeArrowheads="1"/>
                </p:cNvSpPr>
                <p:nvPr/>
              </p:nvSpPr>
              <p:spPr bwMode="auto">
                <a:xfrm flipH="1">
                  <a:off x="2601" y="2029"/>
                  <a:ext cx="48" cy="57"/>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6" name="Rectangle 293"/>
                <p:cNvSpPr>
                  <a:spLocks noChangeArrowheads="1"/>
                </p:cNvSpPr>
                <p:nvPr/>
              </p:nvSpPr>
              <p:spPr bwMode="auto">
                <a:xfrm flipH="1">
                  <a:off x="2673"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7" name="Rectangle 294"/>
                <p:cNvSpPr>
                  <a:spLocks noChangeArrowheads="1"/>
                </p:cNvSpPr>
                <p:nvPr/>
              </p:nvSpPr>
              <p:spPr bwMode="auto">
                <a:xfrm flipH="1">
                  <a:off x="2745" y="2029"/>
                  <a:ext cx="48" cy="57"/>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 name="Rectangle 295"/>
                <p:cNvSpPr>
                  <a:spLocks noChangeArrowheads="1"/>
                </p:cNvSpPr>
                <p:nvPr/>
              </p:nvSpPr>
              <p:spPr bwMode="auto">
                <a:xfrm flipH="1">
                  <a:off x="1671"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9" name="Rectangle 296"/>
                <p:cNvSpPr>
                  <a:spLocks noChangeArrowheads="1"/>
                </p:cNvSpPr>
                <p:nvPr/>
              </p:nvSpPr>
              <p:spPr bwMode="auto">
                <a:xfrm flipH="1">
                  <a:off x="1742"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0" name="Rectangle 297"/>
                <p:cNvSpPr>
                  <a:spLocks noChangeArrowheads="1"/>
                </p:cNvSpPr>
                <p:nvPr/>
              </p:nvSpPr>
              <p:spPr bwMode="auto">
                <a:xfrm flipH="1">
                  <a:off x="1814"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1" name="Rectangle 298"/>
                <p:cNvSpPr>
                  <a:spLocks noChangeArrowheads="1"/>
                </p:cNvSpPr>
                <p:nvPr/>
              </p:nvSpPr>
              <p:spPr bwMode="auto">
                <a:xfrm flipH="1">
                  <a:off x="1885" y="2029"/>
                  <a:ext cx="48" cy="5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284" name="Group 8"/>
          <p:cNvGrpSpPr>
            <a:grpSpLocks/>
          </p:cNvGrpSpPr>
          <p:nvPr/>
        </p:nvGrpSpPr>
        <p:grpSpPr bwMode="auto">
          <a:xfrm>
            <a:off x="1649065" y="1737159"/>
            <a:ext cx="303213" cy="76200"/>
            <a:chOff x="3054" y="3196"/>
            <a:chExt cx="191" cy="48"/>
          </a:xfrm>
        </p:grpSpPr>
        <p:sp>
          <p:nvSpPr>
            <p:cNvPr id="285" name="Rectangle 9"/>
            <p:cNvSpPr>
              <a:spLocks noChangeArrowheads="1"/>
            </p:cNvSpPr>
            <p:nvPr/>
          </p:nvSpPr>
          <p:spPr bwMode="auto">
            <a:xfrm>
              <a:off x="3054"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 name="Rectangle 10"/>
            <p:cNvSpPr>
              <a:spLocks noChangeArrowheads="1"/>
            </p:cNvSpPr>
            <p:nvPr/>
          </p:nvSpPr>
          <p:spPr bwMode="auto">
            <a:xfrm>
              <a:off x="3125"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 name="Rectangle 11"/>
            <p:cNvSpPr>
              <a:spLocks noChangeArrowheads="1"/>
            </p:cNvSpPr>
            <p:nvPr/>
          </p:nvSpPr>
          <p:spPr bwMode="auto">
            <a:xfrm>
              <a:off x="3197"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88" name="Group 8"/>
          <p:cNvGrpSpPr>
            <a:grpSpLocks/>
          </p:cNvGrpSpPr>
          <p:nvPr/>
        </p:nvGrpSpPr>
        <p:grpSpPr bwMode="auto">
          <a:xfrm>
            <a:off x="1648359" y="2141824"/>
            <a:ext cx="303213" cy="76200"/>
            <a:chOff x="3054" y="3196"/>
            <a:chExt cx="191" cy="48"/>
          </a:xfrm>
        </p:grpSpPr>
        <p:sp>
          <p:nvSpPr>
            <p:cNvPr id="289" name="Rectangle 9"/>
            <p:cNvSpPr>
              <a:spLocks noChangeArrowheads="1"/>
            </p:cNvSpPr>
            <p:nvPr/>
          </p:nvSpPr>
          <p:spPr bwMode="auto">
            <a:xfrm>
              <a:off x="3054"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 name="Rectangle 10"/>
            <p:cNvSpPr>
              <a:spLocks noChangeArrowheads="1"/>
            </p:cNvSpPr>
            <p:nvPr/>
          </p:nvSpPr>
          <p:spPr bwMode="auto">
            <a:xfrm>
              <a:off x="3125"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 name="Rectangle 11"/>
            <p:cNvSpPr>
              <a:spLocks noChangeArrowheads="1"/>
            </p:cNvSpPr>
            <p:nvPr/>
          </p:nvSpPr>
          <p:spPr bwMode="auto">
            <a:xfrm>
              <a:off x="3197"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2" name="Group 8"/>
          <p:cNvGrpSpPr>
            <a:grpSpLocks/>
          </p:cNvGrpSpPr>
          <p:nvPr/>
        </p:nvGrpSpPr>
        <p:grpSpPr bwMode="auto">
          <a:xfrm>
            <a:off x="2001515" y="2140025"/>
            <a:ext cx="303213" cy="76200"/>
            <a:chOff x="3054" y="3196"/>
            <a:chExt cx="191" cy="48"/>
          </a:xfrm>
        </p:grpSpPr>
        <p:sp>
          <p:nvSpPr>
            <p:cNvPr id="293" name="Rectangle 9"/>
            <p:cNvSpPr>
              <a:spLocks noChangeArrowheads="1"/>
            </p:cNvSpPr>
            <p:nvPr/>
          </p:nvSpPr>
          <p:spPr bwMode="auto">
            <a:xfrm>
              <a:off x="3054"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4" name="Rectangle 10"/>
            <p:cNvSpPr>
              <a:spLocks noChangeArrowheads="1"/>
            </p:cNvSpPr>
            <p:nvPr/>
          </p:nvSpPr>
          <p:spPr bwMode="auto">
            <a:xfrm>
              <a:off x="3125"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5" name="Rectangle 11"/>
            <p:cNvSpPr>
              <a:spLocks noChangeArrowheads="1"/>
            </p:cNvSpPr>
            <p:nvPr/>
          </p:nvSpPr>
          <p:spPr bwMode="auto">
            <a:xfrm>
              <a:off x="3197"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6" name="Group 8"/>
          <p:cNvGrpSpPr>
            <a:grpSpLocks/>
          </p:cNvGrpSpPr>
          <p:nvPr/>
        </p:nvGrpSpPr>
        <p:grpSpPr bwMode="auto">
          <a:xfrm>
            <a:off x="1985234" y="1734089"/>
            <a:ext cx="303213" cy="76200"/>
            <a:chOff x="3054" y="3196"/>
            <a:chExt cx="191" cy="48"/>
          </a:xfrm>
        </p:grpSpPr>
        <p:sp>
          <p:nvSpPr>
            <p:cNvPr id="297" name="Rectangle 9"/>
            <p:cNvSpPr>
              <a:spLocks noChangeArrowheads="1"/>
            </p:cNvSpPr>
            <p:nvPr/>
          </p:nvSpPr>
          <p:spPr bwMode="auto">
            <a:xfrm>
              <a:off x="3054"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 name="Rectangle 10"/>
            <p:cNvSpPr>
              <a:spLocks noChangeArrowheads="1"/>
            </p:cNvSpPr>
            <p:nvPr/>
          </p:nvSpPr>
          <p:spPr bwMode="auto">
            <a:xfrm>
              <a:off x="3125"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 name="Rectangle 11"/>
            <p:cNvSpPr>
              <a:spLocks noChangeArrowheads="1"/>
            </p:cNvSpPr>
            <p:nvPr/>
          </p:nvSpPr>
          <p:spPr bwMode="auto">
            <a:xfrm>
              <a:off x="3197"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0" name="Group 8"/>
          <p:cNvGrpSpPr>
            <a:grpSpLocks/>
          </p:cNvGrpSpPr>
          <p:nvPr/>
        </p:nvGrpSpPr>
        <p:grpSpPr bwMode="auto">
          <a:xfrm>
            <a:off x="1641475" y="2447281"/>
            <a:ext cx="303213" cy="76200"/>
            <a:chOff x="3054" y="3196"/>
            <a:chExt cx="191" cy="48"/>
          </a:xfrm>
        </p:grpSpPr>
        <p:sp>
          <p:nvSpPr>
            <p:cNvPr id="301" name="Rectangle 9"/>
            <p:cNvSpPr>
              <a:spLocks noChangeArrowheads="1"/>
            </p:cNvSpPr>
            <p:nvPr/>
          </p:nvSpPr>
          <p:spPr bwMode="auto">
            <a:xfrm>
              <a:off x="3054"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 name="Rectangle 10"/>
            <p:cNvSpPr>
              <a:spLocks noChangeArrowheads="1"/>
            </p:cNvSpPr>
            <p:nvPr/>
          </p:nvSpPr>
          <p:spPr bwMode="auto">
            <a:xfrm>
              <a:off x="3125"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 name="Rectangle 11"/>
            <p:cNvSpPr>
              <a:spLocks noChangeArrowheads="1"/>
            </p:cNvSpPr>
            <p:nvPr/>
          </p:nvSpPr>
          <p:spPr bwMode="auto">
            <a:xfrm>
              <a:off x="3197" y="3196"/>
              <a:ext cx="48" cy="48"/>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8" name="Group 307"/>
          <p:cNvGrpSpPr/>
          <p:nvPr/>
        </p:nvGrpSpPr>
        <p:grpSpPr>
          <a:xfrm>
            <a:off x="2334777" y="1731393"/>
            <a:ext cx="188913" cy="76200"/>
            <a:chOff x="3744103" y="2319457"/>
            <a:chExt cx="188913" cy="76200"/>
          </a:xfrm>
        </p:grpSpPr>
        <p:sp>
          <p:nvSpPr>
            <p:cNvPr id="305" name="Rectangle 9"/>
            <p:cNvSpPr>
              <a:spLocks noChangeArrowheads="1"/>
            </p:cNvSpPr>
            <p:nvPr/>
          </p:nvSpPr>
          <p:spPr bwMode="auto">
            <a:xfrm>
              <a:off x="3744103" y="2319457"/>
              <a:ext cx="76200" cy="76200"/>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 name="Rectangle 10"/>
            <p:cNvSpPr>
              <a:spLocks noChangeArrowheads="1"/>
            </p:cNvSpPr>
            <p:nvPr/>
          </p:nvSpPr>
          <p:spPr bwMode="auto">
            <a:xfrm>
              <a:off x="3856816" y="2319457"/>
              <a:ext cx="76200" cy="76200"/>
            </a:xfrm>
            <a:prstGeom prst="rect">
              <a:avLst/>
            </a:prstGeom>
            <a:solidFill>
              <a:srgbClr val="FFADA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4" name="Donut 303"/>
          <p:cNvSpPr/>
          <p:nvPr/>
        </p:nvSpPr>
        <p:spPr bwMode="auto">
          <a:xfrm>
            <a:off x="4398451" y="985346"/>
            <a:ext cx="2965392" cy="2228298"/>
          </a:xfrm>
          <a:prstGeom prst="donut">
            <a:avLst>
              <a:gd name="adj" fmla="val 6780"/>
            </a:avLst>
          </a:prstGeom>
          <a:solidFill>
            <a:schemeClr val="accent2">
              <a:lumMod val="60000"/>
              <a:lumOff val="4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
        <p:nvSpPr>
          <p:cNvPr id="309" name="Rectangle 308"/>
          <p:cNvSpPr/>
          <p:nvPr/>
        </p:nvSpPr>
        <p:spPr>
          <a:xfrm>
            <a:off x="4499383" y="4773785"/>
            <a:ext cx="3769739" cy="686636"/>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0" name="TextBox 309"/>
          <p:cNvSpPr txBox="1"/>
          <p:nvPr/>
        </p:nvSpPr>
        <p:spPr>
          <a:xfrm>
            <a:off x="5798007" y="4835159"/>
            <a:ext cx="1194935" cy="553998"/>
          </a:xfrm>
          <a:prstGeom prst="rect">
            <a:avLst/>
          </a:prstGeom>
          <a:noFill/>
        </p:spPr>
        <p:txBody>
          <a:bodyPr wrap="square" rtlCol="0">
            <a:spAutoFit/>
          </a:bodyPr>
          <a:lstStyle/>
          <a:p>
            <a:pPr algn="ctr"/>
            <a:r>
              <a:rPr lang="en-US" sz="3000" dirty="0" smtClean="0">
                <a:solidFill>
                  <a:srgbClr val="000000"/>
                </a:solidFill>
              </a:rPr>
              <a:t>LLC</a:t>
            </a:r>
            <a:endParaRPr lang="en-US" sz="3000" dirty="0">
              <a:solidFill>
                <a:srgbClr val="000000"/>
              </a:solidFill>
            </a:endParaRPr>
          </a:p>
        </p:txBody>
      </p:sp>
      <p:sp>
        <p:nvSpPr>
          <p:cNvPr id="311" name="TextBox 310"/>
          <p:cNvSpPr txBox="1"/>
          <p:nvPr/>
        </p:nvSpPr>
        <p:spPr>
          <a:xfrm>
            <a:off x="6272436" y="5654597"/>
            <a:ext cx="1194935" cy="523220"/>
          </a:xfrm>
          <a:prstGeom prst="rect">
            <a:avLst/>
          </a:prstGeom>
          <a:noFill/>
        </p:spPr>
        <p:txBody>
          <a:bodyPr wrap="square" rtlCol="0">
            <a:spAutoFit/>
          </a:bodyPr>
          <a:lstStyle/>
          <a:p>
            <a:pPr algn="ctr"/>
            <a:r>
              <a:rPr lang="en-US" dirty="0" smtClean="0">
                <a:solidFill>
                  <a:srgbClr val="000000"/>
                </a:solidFill>
              </a:rPr>
              <a:t>8MB</a:t>
            </a:r>
            <a:endParaRPr lang="en-US" dirty="0">
              <a:solidFill>
                <a:srgbClr val="000000"/>
              </a:solidFill>
            </a:endParaRPr>
          </a:p>
        </p:txBody>
      </p:sp>
      <p:sp>
        <p:nvSpPr>
          <p:cNvPr id="312" name="Left Brace 311"/>
          <p:cNvSpPr/>
          <p:nvPr/>
        </p:nvSpPr>
        <p:spPr bwMode="auto">
          <a:xfrm rot="16200000">
            <a:off x="6205039" y="3709422"/>
            <a:ext cx="332611" cy="3795556"/>
          </a:xfrm>
          <a:prstGeom prst="leftBrace">
            <a:avLst>
              <a:gd name="adj1" fmla="val 17285"/>
              <a:gd name="adj2" fmla="val 50338"/>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
        <p:nvSpPr>
          <p:cNvPr id="313" name="Slide Number Placeholder 312"/>
          <p:cNvSpPr>
            <a:spLocks noGrp="1"/>
          </p:cNvSpPr>
          <p:nvPr>
            <p:ph type="sldNum" sz="quarter" idx="11"/>
          </p:nvPr>
        </p:nvSpPr>
        <p:spPr/>
        <p:txBody>
          <a:bodyPr/>
          <a:lstStyle/>
          <a:p>
            <a:r>
              <a:rPr lang="nl-NL" smtClean="0"/>
              <a:t>p. </a:t>
            </a:r>
            <a:fld id="{7140F55F-91FA-1542-BC32-3C37D3DC9FD7}" type="slidenum">
              <a:rPr lang="nl-NL" smtClean="0"/>
              <a:pPr/>
              <a:t>6</a:t>
            </a:fld>
            <a:r>
              <a:rPr lang="nl-NL" smtClean="0">
                <a:latin typeface="Times New Roman" charset="0"/>
              </a:rPr>
              <a:t> </a:t>
            </a:r>
            <a:endParaRPr lang="nl-NL">
              <a:latin typeface="Times New Roman" charset="0"/>
            </a:endParaRPr>
          </a:p>
        </p:txBody>
      </p:sp>
      <p:sp>
        <p:nvSpPr>
          <p:cNvPr id="315" name="Rectangle 314"/>
          <p:cNvSpPr/>
          <p:nvPr/>
        </p:nvSpPr>
        <p:spPr>
          <a:xfrm>
            <a:off x="5250344" y="5172994"/>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6" name="TextBox 315"/>
          <p:cNvSpPr txBox="1"/>
          <p:nvPr/>
        </p:nvSpPr>
        <p:spPr>
          <a:xfrm>
            <a:off x="5136774" y="5056715"/>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317" name="Rectangle 316"/>
          <p:cNvSpPr/>
          <p:nvPr/>
        </p:nvSpPr>
        <p:spPr>
          <a:xfrm>
            <a:off x="5248992" y="5171348"/>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8" name="TextBox 317"/>
          <p:cNvSpPr txBox="1"/>
          <p:nvPr/>
        </p:nvSpPr>
        <p:spPr>
          <a:xfrm>
            <a:off x="5135422" y="5055069"/>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319" name="Rectangle 318"/>
          <p:cNvSpPr/>
          <p:nvPr/>
        </p:nvSpPr>
        <p:spPr>
          <a:xfrm>
            <a:off x="7350285" y="4943247"/>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0" name="TextBox 319"/>
          <p:cNvSpPr txBox="1"/>
          <p:nvPr/>
        </p:nvSpPr>
        <p:spPr>
          <a:xfrm>
            <a:off x="7236715" y="4826968"/>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321" name="Rectangle 320"/>
          <p:cNvSpPr/>
          <p:nvPr/>
        </p:nvSpPr>
        <p:spPr>
          <a:xfrm>
            <a:off x="4681448" y="4943247"/>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2" name="TextBox 321"/>
          <p:cNvSpPr txBox="1"/>
          <p:nvPr/>
        </p:nvSpPr>
        <p:spPr>
          <a:xfrm>
            <a:off x="4567878" y="4826968"/>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325" name="Rectangle 324"/>
          <p:cNvSpPr/>
          <p:nvPr/>
        </p:nvSpPr>
        <p:spPr>
          <a:xfrm>
            <a:off x="5696579" y="4890249"/>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6" name="TextBox 325"/>
          <p:cNvSpPr txBox="1"/>
          <p:nvPr/>
        </p:nvSpPr>
        <p:spPr>
          <a:xfrm>
            <a:off x="5583009" y="4773970"/>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327" name="Rectangle 326"/>
          <p:cNvSpPr/>
          <p:nvPr/>
        </p:nvSpPr>
        <p:spPr>
          <a:xfrm>
            <a:off x="7073966" y="5218821"/>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8" name="TextBox 327"/>
          <p:cNvSpPr txBox="1"/>
          <p:nvPr/>
        </p:nvSpPr>
        <p:spPr>
          <a:xfrm>
            <a:off x="6960396" y="5102542"/>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307" name="Curved Left Arrow 306"/>
          <p:cNvSpPr/>
          <p:nvPr/>
        </p:nvSpPr>
        <p:spPr bwMode="auto">
          <a:xfrm>
            <a:off x="7114547" y="2447281"/>
            <a:ext cx="803272" cy="2754059"/>
          </a:xfrm>
          <a:prstGeom prst="curvedLeftArrow">
            <a:avLst/>
          </a:prstGeom>
          <a:solidFill>
            <a:schemeClr val="tx1"/>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Tree>
    <p:extLst>
      <p:ext uri="{BB962C8B-B14F-4D97-AF65-F5344CB8AC3E}">
        <p14:creationId xmlns:p14="http://schemas.microsoft.com/office/powerpoint/2010/main" val="32312380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wipe(left)">
                                      <p:cBhvr>
                                        <p:cTn id="15" dur="500"/>
                                        <p:tgtEl>
                                          <p:spTgt spid="43"/>
                                        </p:tgtEl>
                                      </p:cBhvr>
                                    </p:animEffec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wipe(left)">
                                      <p:cBhvr>
                                        <p:cTn id="19" dur="500"/>
                                        <p:tgtEl>
                                          <p:spTgt spid="60"/>
                                        </p:tgtEl>
                                      </p:cBhvr>
                                    </p:animEffect>
                                  </p:childTnLst>
                                </p:cTn>
                              </p:par>
                            </p:childTnLst>
                          </p:cTn>
                        </p:par>
                        <p:par>
                          <p:cTn id="20" fill="hold">
                            <p:stCondLst>
                              <p:cond delay="2500"/>
                            </p:stCondLst>
                            <p:childTnLst>
                              <p:par>
                                <p:cTn id="21" presetID="22" presetClass="entr" presetSubtype="8" fill="hold" nodeType="afterEffect">
                                  <p:stCondLst>
                                    <p:cond delay="0"/>
                                  </p:stCondLst>
                                  <p:childTnLst>
                                    <p:set>
                                      <p:cBhvr>
                                        <p:cTn id="22" dur="1" fill="hold">
                                          <p:stCondLst>
                                            <p:cond delay="0"/>
                                          </p:stCondLst>
                                        </p:cTn>
                                        <p:tgtEl>
                                          <p:spTgt spid="77"/>
                                        </p:tgtEl>
                                        <p:attrNameLst>
                                          <p:attrName>style.visibility</p:attrName>
                                        </p:attrNameLst>
                                      </p:cBhvr>
                                      <p:to>
                                        <p:strVal val="visible"/>
                                      </p:to>
                                    </p:set>
                                    <p:animEffect transition="in" filter="wipe(left)">
                                      <p:cBhvr>
                                        <p:cTn id="23" dur="500"/>
                                        <p:tgtEl>
                                          <p:spTgt spid="77"/>
                                        </p:tgtEl>
                                      </p:cBhvr>
                                    </p:animEffect>
                                  </p:childTnLst>
                                </p:cTn>
                              </p:par>
                            </p:childTnLst>
                          </p:cTn>
                        </p:par>
                        <p:par>
                          <p:cTn id="24" fill="hold">
                            <p:stCondLst>
                              <p:cond delay="3000"/>
                            </p:stCondLst>
                            <p:childTnLst>
                              <p:par>
                                <p:cTn id="25" presetID="22" presetClass="entr" presetSubtype="8" fill="hold" nodeType="afterEffect">
                                  <p:stCondLst>
                                    <p:cond delay="0"/>
                                  </p:stCondLst>
                                  <p:childTnLst>
                                    <p:set>
                                      <p:cBhvr>
                                        <p:cTn id="26" dur="1" fill="hold">
                                          <p:stCondLst>
                                            <p:cond delay="0"/>
                                          </p:stCondLst>
                                        </p:cTn>
                                        <p:tgtEl>
                                          <p:spTgt spid="94"/>
                                        </p:tgtEl>
                                        <p:attrNameLst>
                                          <p:attrName>style.visibility</p:attrName>
                                        </p:attrNameLst>
                                      </p:cBhvr>
                                      <p:to>
                                        <p:strVal val="visible"/>
                                      </p:to>
                                    </p:set>
                                    <p:animEffect transition="in" filter="wipe(left)">
                                      <p:cBhvr>
                                        <p:cTn id="27" dur="500"/>
                                        <p:tgtEl>
                                          <p:spTgt spid="94"/>
                                        </p:tgtEl>
                                      </p:cBhvr>
                                    </p:animEffect>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111"/>
                                        </p:tgtEl>
                                        <p:attrNameLst>
                                          <p:attrName>style.visibility</p:attrName>
                                        </p:attrNameLst>
                                      </p:cBhvr>
                                      <p:to>
                                        <p:strVal val="visible"/>
                                      </p:to>
                                    </p:set>
                                    <p:animEffect transition="in" filter="wipe(left)">
                                      <p:cBhvr>
                                        <p:cTn id="31" dur="500"/>
                                        <p:tgtEl>
                                          <p:spTgt spid="111"/>
                                        </p:tgtEl>
                                      </p:cBhvr>
                                    </p:animEffect>
                                  </p:childTnLst>
                                </p:cTn>
                              </p:par>
                            </p:childTnLst>
                          </p:cTn>
                        </p:par>
                        <p:par>
                          <p:cTn id="32" fill="hold">
                            <p:stCondLst>
                              <p:cond delay="4000"/>
                            </p:stCondLst>
                            <p:childTnLst>
                              <p:par>
                                <p:cTn id="33" presetID="22" presetClass="entr" presetSubtype="8" fill="hold" nodeType="afterEffect">
                                  <p:stCondLst>
                                    <p:cond delay="0"/>
                                  </p:stCondLst>
                                  <p:childTnLst>
                                    <p:set>
                                      <p:cBhvr>
                                        <p:cTn id="34" dur="1" fill="hold">
                                          <p:stCondLst>
                                            <p:cond delay="0"/>
                                          </p:stCondLst>
                                        </p:cTn>
                                        <p:tgtEl>
                                          <p:spTgt spid="128"/>
                                        </p:tgtEl>
                                        <p:attrNameLst>
                                          <p:attrName>style.visibility</p:attrName>
                                        </p:attrNameLst>
                                      </p:cBhvr>
                                      <p:to>
                                        <p:strVal val="visible"/>
                                      </p:to>
                                    </p:set>
                                    <p:animEffect transition="in" filter="wipe(left)">
                                      <p:cBhvr>
                                        <p:cTn id="35" dur="500"/>
                                        <p:tgtEl>
                                          <p:spTgt spid="128"/>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
                                            <p:txEl>
                                              <p:pRg st="1" end="1"/>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childTnLst>
                                </p:cTn>
                              </p:par>
                            </p:childTnLst>
                          </p:cTn>
                        </p:par>
                        <p:par>
                          <p:cTn id="46" fill="hold">
                            <p:stCondLst>
                              <p:cond delay="0"/>
                            </p:stCondLst>
                            <p:childTnLst>
                              <p:par>
                                <p:cTn id="47" presetID="22" presetClass="entr" presetSubtype="8" fill="hold" nodeType="afterEffect">
                                  <p:stCondLst>
                                    <p:cond delay="0"/>
                                  </p:stCondLst>
                                  <p:childTnLst>
                                    <p:set>
                                      <p:cBhvr>
                                        <p:cTn id="48" dur="1" fill="hold">
                                          <p:stCondLst>
                                            <p:cond delay="0"/>
                                          </p:stCondLst>
                                        </p:cTn>
                                        <p:tgtEl>
                                          <p:spTgt spid="145"/>
                                        </p:tgtEl>
                                        <p:attrNameLst>
                                          <p:attrName>style.visibility</p:attrName>
                                        </p:attrNameLst>
                                      </p:cBhvr>
                                      <p:to>
                                        <p:strVal val="visible"/>
                                      </p:to>
                                    </p:set>
                                    <p:animEffect transition="in" filter="wipe(left)">
                                      <p:cBhvr>
                                        <p:cTn id="49" dur="1000"/>
                                        <p:tgtEl>
                                          <p:spTgt spid="145"/>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3">
                                            <p:txEl>
                                              <p:pRg st="3" end="3"/>
                                            </p:txEl>
                                          </p:spTgt>
                                        </p:tgtEl>
                                        <p:attrNameLst>
                                          <p:attrName>style.visibility</p:attrName>
                                        </p:attrNameLst>
                                      </p:cBhvr>
                                      <p:to>
                                        <p:strVal val="visible"/>
                                      </p:to>
                                    </p:set>
                                  </p:childTnLst>
                                </p:cTn>
                              </p:par>
                            </p:childTnLst>
                          </p:cTn>
                        </p:par>
                        <p:par>
                          <p:cTn id="54" fill="hold">
                            <p:stCondLst>
                              <p:cond delay="0"/>
                            </p:stCondLst>
                            <p:childTnLst>
                              <p:par>
                                <p:cTn id="55" presetID="22" presetClass="entr" presetSubtype="8" fill="hold" nodeType="afterEffect">
                                  <p:stCondLst>
                                    <p:cond delay="0"/>
                                  </p:stCondLst>
                                  <p:childTnLst>
                                    <p:set>
                                      <p:cBhvr>
                                        <p:cTn id="56" dur="1" fill="hold">
                                          <p:stCondLst>
                                            <p:cond delay="0"/>
                                          </p:stCondLst>
                                        </p:cTn>
                                        <p:tgtEl>
                                          <p:spTgt spid="284"/>
                                        </p:tgtEl>
                                        <p:attrNameLst>
                                          <p:attrName>style.visibility</p:attrName>
                                        </p:attrNameLst>
                                      </p:cBhvr>
                                      <p:to>
                                        <p:strVal val="visible"/>
                                      </p:to>
                                    </p:set>
                                    <p:animEffect transition="in" filter="wipe(left)">
                                      <p:cBhvr>
                                        <p:cTn id="57" dur="500"/>
                                        <p:tgtEl>
                                          <p:spTgt spid="284"/>
                                        </p:tgtEl>
                                      </p:cBhvr>
                                    </p:animEffect>
                                  </p:childTnLst>
                                </p:cTn>
                              </p:par>
                            </p:childTnLst>
                          </p:cTn>
                        </p:par>
                        <p:par>
                          <p:cTn id="58" fill="hold">
                            <p:stCondLst>
                              <p:cond delay="500"/>
                            </p:stCondLst>
                            <p:childTnLst>
                              <p:par>
                                <p:cTn id="59" presetID="22" presetClass="entr" presetSubtype="8" fill="hold" nodeType="afterEffect">
                                  <p:stCondLst>
                                    <p:cond delay="0"/>
                                  </p:stCondLst>
                                  <p:childTnLst>
                                    <p:set>
                                      <p:cBhvr>
                                        <p:cTn id="60" dur="1" fill="hold">
                                          <p:stCondLst>
                                            <p:cond delay="0"/>
                                          </p:stCondLst>
                                        </p:cTn>
                                        <p:tgtEl>
                                          <p:spTgt spid="288"/>
                                        </p:tgtEl>
                                        <p:attrNameLst>
                                          <p:attrName>style.visibility</p:attrName>
                                        </p:attrNameLst>
                                      </p:cBhvr>
                                      <p:to>
                                        <p:strVal val="visible"/>
                                      </p:to>
                                    </p:set>
                                    <p:animEffect transition="in" filter="wipe(left)">
                                      <p:cBhvr>
                                        <p:cTn id="61" dur="500"/>
                                        <p:tgtEl>
                                          <p:spTgt spid="288"/>
                                        </p:tgtEl>
                                      </p:cBhvr>
                                    </p:animEffect>
                                  </p:childTnLst>
                                </p:cTn>
                              </p:par>
                            </p:childTnLst>
                          </p:cTn>
                        </p:par>
                        <p:par>
                          <p:cTn id="62" fill="hold">
                            <p:stCondLst>
                              <p:cond delay="1000"/>
                            </p:stCondLst>
                            <p:childTnLst>
                              <p:par>
                                <p:cTn id="63" presetID="22" presetClass="entr" presetSubtype="8" fill="hold" nodeType="afterEffect">
                                  <p:stCondLst>
                                    <p:cond delay="0"/>
                                  </p:stCondLst>
                                  <p:childTnLst>
                                    <p:set>
                                      <p:cBhvr>
                                        <p:cTn id="64" dur="1" fill="hold">
                                          <p:stCondLst>
                                            <p:cond delay="0"/>
                                          </p:stCondLst>
                                        </p:cTn>
                                        <p:tgtEl>
                                          <p:spTgt spid="296"/>
                                        </p:tgtEl>
                                        <p:attrNameLst>
                                          <p:attrName>style.visibility</p:attrName>
                                        </p:attrNameLst>
                                      </p:cBhvr>
                                      <p:to>
                                        <p:strVal val="visible"/>
                                      </p:to>
                                    </p:set>
                                    <p:animEffect transition="in" filter="wipe(left)">
                                      <p:cBhvr>
                                        <p:cTn id="65" dur="500"/>
                                        <p:tgtEl>
                                          <p:spTgt spid="296"/>
                                        </p:tgtEl>
                                      </p:cBhvr>
                                    </p:animEffect>
                                  </p:childTnLst>
                                </p:cTn>
                              </p:par>
                            </p:childTnLst>
                          </p:cTn>
                        </p:par>
                        <p:par>
                          <p:cTn id="66" fill="hold">
                            <p:stCondLst>
                              <p:cond delay="1500"/>
                            </p:stCondLst>
                            <p:childTnLst>
                              <p:par>
                                <p:cTn id="67" presetID="22" presetClass="entr" presetSubtype="8" fill="hold" nodeType="afterEffect">
                                  <p:stCondLst>
                                    <p:cond delay="0"/>
                                  </p:stCondLst>
                                  <p:childTnLst>
                                    <p:set>
                                      <p:cBhvr>
                                        <p:cTn id="68" dur="1" fill="hold">
                                          <p:stCondLst>
                                            <p:cond delay="0"/>
                                          </p:stCondLst>
                                        </p:cTn>
                                        <p:tgtEl>
                                          <p:spTgt spid="308"/>
                                        </p:tgtEl>
                                        <p:attrNameLst>
                                          <p:attrName>style.visibility</p:attrName>
                                        </p:attrNameLst>
                                      </p:cBhvr>
                                      <p:to>
                                        <p:strVal val="visible"/>
                                      </p:to>
                                    </p:set>
                                    <p:animEffect transition="in" filter="wipe(left)">
                                      <p:cBhvr>
                                        <p:cTn id="69" dur="500"/>
                                        <p:tgtEl>
                                          <p:spTgt spid="308"/>
                                        </p:tgtEl>
                                      </p:cBhvr>
                                    </p:animEffect>
                                  </p:childTnLst>
                                </p:cTn>
                              </p:par>
                            </p:childTnLst>
                          </p:cTn>
                        </p:par>
                        <p:par>
                          <p:cTn id="70" fill="hold">
                            <p:stCondLst>
                              <p:cond delay="2000"/>
                            </p:stCondLst>
                            <p:childTnLst>
                              <p:par>
                                <p:cTn id="71" presetID="22" presetClass="entr" presetSubtype="8" fill="hold" nodeType="afterEffect">
                                  <p:stCondLst>
                                    <p:cond delay="0"/>
                                  </p:stCondLst>
                                  <p:childTnLst>
                                    <p:set>
                                      <p:cBhvr>
                                        <p:cTn id="72" dur="1" fill="hold">
                                          <p:stCondLst>
                                            <p:cond delay="0"/>
                                          </p:stCondLst>
                                        </p:cTn>
                                        <p:tgtEl>
                                          <p:spTgt spid="300"/>
                                        </p:tgtEl>
                                        <p:attrNameLst>
                                          <p:attrName>style.visibility</p:attrName>
                                        </p:attrNameLst>
                                      </p:cBhvr>
                                      <p:to>
                                        <p:strVal val="visible"/>
                                      </p:to>
                                    </p:set>
                                    <p:animEffect transition="in" filter="wipe(left)">
                                      <p:cBhvr>
                                        <p:cTn id="73" dur="500"/>
                                        <p:tgtEl>
                                          <p:spTgt spid="300"/>
                                        </p:tgtEl>
                                      </p:cBhvr>
                                    </p:animEffect>
                                  </p:childTnLst>
                                </p:cTn>
                              </p:par>
                            </p:childTnLst>
                          </p:cTn>
                        </p:par>
                        <p:par>
                          <p:cTn id="74" fill="hold">
                            <p:stCondLst>
                              <p:cond delay="2500"/>
                            </p:stCondLst>
                            <p:childTnLst>
                              <p:par>
                                <p:cTn id="75" presetID="22" presetClass="entr" presetSubtype="8" fill="hold" nodeType="afterEffect">
                                  <p:stCondLst>
                                    <p:cond delay="0"/>
                                  </p:stCondLst>
                                  <p:childTnLst>
                                    <p:set>
                                      <p:cBhvr>
                                        <p:cTn id="76" dur="1" fill="hold">
                                          <p:stCondLst>
                                            <p:cond delay="0"/>
                                          </p:stCondLst>
                                        </p:cTn>
                                        <p:tgtEl>
                                          <p:spTgt spid="292"/>
                                        </p:tgtEl>
                                        <p:attrNameLst>
                                          <p:attrName>style.visibility</p:attrName>
                                        </p:attrNameLst>
                                      </p:cBhvr>
                                      <p:to>
                                        <p:strVal val="visible"/>
                                      </p:to>
                                    </p:set>
                                    <p:animEffect transition="in" filter="wipe(left)">
                                      <p:cBhvr>
                                        <p:cTn id="77" dur="500"/>
                                        <p:tgtEl>
                                          <p:spTgt spid="292"/>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3">
                                            <p:txEl>
                                              <p:pRg st="4" end="4"/>
                                            </p:txEl>
                                          </p:spTgt>
                                        </p:tgtEl>
                                        <p:attrNameLst>
                                          <p:attrName>style.visibility</p:attrName>
                                        </p:attrNameLst>
                                      </p:cBhvr>
                                      <p:to>
                                        <p:strVal val="visible"/>
                                      </p:to>
                                    </p:set>
                                  </p:childTnLst>
                                </p:cTn>
                              </p:par>
                              <p:par>
                                <p:cTn id="82" presetID="1" presetClass="exit" presetSubtype="0" fill="hold" nodeType="withEffect">
                                  <p:stCondLst>
                                    <p:cond delay="0"/>
                                  </p:stCondLst>
                                  <p:childTnLst>
                                    <p:set>
                                      <p:cBhvr>
                                        <p:cTn id="83" dur="1" fill="hold">
                                          <p:stCondLst>
                                            <p:cond delay="0"/>
                                          </p:stCondLst>
                                        </p:cTn>
                                        <p:tgtEl>
                                          <p:spTgt spid="9"/>
                                        </p:tgtEl>
                                        <p:attrNameLst>
                                          <p:attrName>style.visibility</p:attrName>
                                        </p:attrNameLst>
                                      </p:cBhvr>
                                      <p:to>
                                        <p:strVal val="hidden"/>
                                      </p:to>
                                    </p:set>
                                  </p:childTnLst>
                                </p:cTn>
                              </p:par>
                              <p:par>
                                <p:cTn id="84" presetID="1" presetClass="exit" presetSubtype="0" fill="hold" nodeType="withEffect">
                                  <p:stCondLst>
                                    <p:cond delay="0"/>
                                  </p:stCondLst>
                                  <p:childTnLst>
                                    <p:set>
                                      <p:cBhvr>
                                        <p:cTn id="85" dur="1" fill="hold">
                                          <p:stCondLst>
                                            <p:cond delay="0"/>
                                          </p:stCondLst>
                                        </p:cTn>
                                        <p:tgtEl>
                                          <p:spTgt spid="26"/>
                                        </p:tgtEl>
                                        <p:attrNameLst>
                                          <p:attrName>style.visibility</p:attrName>
                                        </p:attrNameLst>
                                      </p:cBhvr>
                                      <p:to>
                                        <p:strVal val="hidden"/>
                                      </p:to>
                                    </p:set>
                                  </p:childTnLst>
                                </p:cTn>
                              </p:par>
                              <p:par>
                                <p:cTn id="86" presetID="1" presetClass="exit" presetSubtype="0" fill="hold" nodeType="withEffect">
                                  <p:stCondLst>
                                    <p:cond delay="0"/>
                                  </p:stCondLst>
                                  <p:childTnLst>
                                    <p:set>
                                      <p:cBhvr>
                                        <p:cTn id="87" dur="1" fill="hold">
                                          <p:stCondLst>
                                            <p:cond delay="0"/>
                                          </p:stCondLst>
                                        </p:cTn>
                                        <p:tgtEl>
                                          <p:spTgt spid="43"/>
                                        </p:tgtEl>
                                        <p:attrNameLst>
                                          <p:attrName>style.visibility</p:attrName>
                                        </p:attrNameLst>
                                      </p:cBhvr>
                                      <p:to>
                                        <p:strVal val="hidden"/>
                                      </p:to>
                                    </p:set>
                                  </p:childTnLst>
                                </p:cTn>
                              </p:par>
                              <p:par>
                                <p:cTn id="88" presetID="1" presetClass="exit" presetSubtype="0" fill="hold" nodeType="withEffect">
                                  <p:stCondLst>
                                    <p:cond delay="0"/>
                                  </p:stCondLst>
                                  <p:childTnLst>
                                    <p:set>
                                      <p:cBhvr>
                                        <p:cTn id="89" dur="1" fill="hold">
                                          <p:stCondLst>
                                            <p:cond delay="0"/>
                                          </p:stCondLst>
                                        </p:cTn>
                                        <p:tgtEl>
                                          <p:spTgt spid="60"/>
                                        </p:tgtEl>
                                        <p:attrNameLst>
                                          <p:attrName>style.visibility</p:attrName>
                                        </p:attrNameLst>
                                      </p:cBhvr>
                                      <p:to>
                                        <p:strVal val="hidden"/>
                                      </p:to>
                                    </p:set>
                                  </p:childTnLst>
                                </p:cTn>
                              </p:par>
                              <p:par>
                                <p:cTn id="90" presetID="1" presetClass="exit" presetSubtype="0" fill="hold" nodeType="withEffect">
                                  <p:stCondLst>
                                    <p:cond delay="0"/>
                                  </p:stCondLst>
                                  <p:childTnLst>
                                    <p:set>
                                      <p:cBhvr>
                                        <p:cTn id="91" dur="1" fill="hold">
                                          <p:stCondLst>
                                            <p:cond delay="0"/>
                                          </p:stCondLst>
                                        </p:cTn>
                                        <p:tgtEl>
                                          <p:spTgt spid="77"/>
                                        </p:tgtEl>
                                        <p:attrNameLst>
                                          <p:attrName>style.visibility</p:attrName>
                                        </p:attrNameLst>
                                      </p:cBhvr>
                                      <p:to>
                                        <p:strVal val="hidden"/>
                                      </p:to>
                                    </p:set>
                                  </p:childTnLst>
                                </p:cTn>
                              </p:par>
                              <p:par>
                                <p:cTn id="92" presetID="1" presetClass="exit" presetSubtype="0" fill="hold" nodeType="withEffect">
                                  <p:stCondLst>
                                    <p:cond delay="0"/>
                                  </p:stCondLst>
                                  <p:childTnLst>
                                    <p:set>
                                      <p:cBhvr>
                                        <p:cTn id="93" dur="1" fill="hold">
                                          <p:stCondLst>
                                            <p:cond delay="0"/>
                                          </p:stCondLst>
                                        </p:cTn>
                                        <p:tgtEl>
                                          <p:spTgt spid="94"/>
                                        </p:tgtEl>
                                        <p:attrNameLst>
                                          <p:attrName>style.visibility</p:attrName>
                                        </p:attrNameLst>
                                      </p:cBhvr>
                                      <p:to>
                                        <p:strVal val="hidden"/>
                                      </p:to>
                                    </p:set>
                                  </p:childTnLst>
                                </p:cTn>
                              </p:par>
                              <p:par>
                                <p:cTn id="94" presetID="1" presetClass="exit" presetSubtype="0" fill="hold" nodeType="withEffect">
                                  <p:stCondLst>
                                    <p:cond delay="0"/>
                                  </p:stCondLst>
                                  <p:childTnLst>
                                    <p:set>
                                      <p:cBhvr>
                                        <p:cTn id="95" dur="1" fill="hold">
                                          <p:stCondLst>
                                            <p:cond delay="0"/>
                                          </p:stCondLst>
                                        </p:cTn>
                                        <p:tgtEl>
                                          <p:spTgt spid="111"/>
                                        </p:tgtEl>
                                        <p:attrNameLst>
                                          <p:attrName>style.visibility</p:attrName>
                                        </p:attrNameLst>
                                      </p:cBhvr>
                                      <p:to>
                                        <p:strVal val="hidden"/>
                                      </p:to>
                                    </p:set>
                                  </p:childTnLst>
                                </p:cTn>
                              </p:par>
                              <p:par>
                                <p:cTn id="96" presetID="1" presetClass="exit" presetSubtype="0" fill="hold" nodeType="withEffect">
                                  <p:stCondLst>
                                    <p:cond delay="0"/>
                                  </p:stCondLst>
                                  <p:childTnLst>
                                    <p:set>
                                      <p:cBhvr>
                                        <p:cTn id="97" dur="1" fill="hold">
                                          <p:stCondLst>
                                            <p:cond delay="0"/>
                                          </p:stCondLst>
                                        </p:cTn>
                                        <p:tgtEl>
                                          <p:spTgt spid="128"/>
                                        </p:tgtEl>
                                        <p:attrNameLst>
                                          <p:attrName>style.visibility</p:attrName>
                                        </p:attrNameLst>
                                      </p:cBhvr>
                                      <p:to>
                                        <p:strVal val="hidden"/>
                                      </p:to>
                                    </p:set>
                                  </p:childTnLst>
                                </p:cTn>
                              </p:par>
                              <p:par>
                                <p:cTn id="98" presetID="1" presetClass="exit" presetSubtype="0" fill="hold" nodeType="withEffect">
                                  <p:stCondLst>
                                    <p:cond delay="0"/>
                                  </p:stCondLst>
                                  <p:childTnLst>
                                    <p:set>
                                      <p:cBhvr>
                                        <p:cTn id="99" dur="1" fill="hold">
                                          <p:stCondLst>
                                            <p:cond delay="0"/>
                                          </p:stCondLst>
                                        </p:cTn>
                                        <p:tgtEl>
                                          <p:spTgt spid="145"/>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304"/>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309"/>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310"/>
                                        </p:tgtEl>
                                        <p:attrNameLst>
                                          <p:attrName>style.visibility</p:attrName>
                                        </p:attrNameLst>
                                      </p:cBhvr>
                                      <p:to>
                                        <p:strVal val="visible"/>
                                      </p:to>
                                    </p:set>
                                  </p:childTnLst>
                                </p:cTn>
                              </p:par>
                            </p:childTnLst>
                          </p:cTn>
                        </p:par>
                        <p:par>
                          <p:cTn id="110" fill="hold">
                            <p:stCondLst>
                              <p:cond delay="500"/>
                            </p:stCondLst>
                            <p:childTnLst>
                              <p:par>
                                <p:cTn id="111" presetID="22" presetClass="entr" presetSubtype="1" fill="hold" grpId="0" nodeType="afterEffect">
                                  <p:stCondLst>
                                    <p:cond delay="0"/>
                                  </p:stCondLst>
                                  <p:childTnLst>
                                    <p:set>
                                      <p:cBhvr>
                                        <p:cTn id="112" dur="1" fill="hold">
                                          <p:stCondLst>
                                            <p:cond delay="0"/>
                                          </p:stCondLst>
                                        </p:cTn>
                                        <p:tgtEl>
                                          <p:spTgt spid="307"/>
                                        </p:tgtEl>
                                        <p:attrNameLst>
                                          <p:attrName>style.visibility</p:attrName>
                                        </p:attrNameLst>
                                      </p:cBhvr>
                                      <p:to>
                                        <p:strVal val="visible"/>
                                      </p:to>
                                    </p:set>
                                    <p:animEffect transition="in" filter="wipe(up)">
                                      <p:cBhvr>
                                        <p:cTn id="113" dur="500"/>
                                        <p:tgtEl>
                                          <p:spTgt spid="307"/>
                                        </p:tgtEl>
                                      </p:cBhvr>
                                    </p:animEffect>
                                  </p:childTnLst>
                                </p:cTn>
                              </p:par>
                            </p:childTnLst>
                          </p:cTn>
                        </p:par>
                        <p:par>
                          <p:cTn id="114" fill="hold">
                            <p:stCondLst>
                              <p:cond delay="1000"/>
                            </p:stCondLst>
                            <p:childTnLst>
                              <p:par>
                                <p:cTn id="115" presetID="9" presetClass="entr" presetSubtype="0" fill="hold" grpId="0" nodeType="afterEffect">
                                  <p:stCondLst>
                                    <p:cond delay="0"/>
                                  </p:stCondLst>
                                  <p:childTnLst>
                                    <p:set>
                                      <p:cBhvr>
                                        <p:cTn id="116" dur="1" fill="hold">
                                          <p:stCondLst>
                                            <p:cond delay="0"/>
                                          </p:stCondLst>
                                        </p:cTn>
                                        <p:tgtEl>
                                          <p:spTgt spid="315"/>
                                        </p:tgtEl>
                                        <p:attrNameLst>
                                          <p:attrName>style.visibility</p:attrName>
                                        </p:attrNameLst>
                                      </p:cBhvr>
                                      <p:to>
                                        <p:strVal val="visible"/>
                                      </p:to>
                                    </p:set>
                                    <p:animEffect transition="in" filter="dissolve">
                                      <p:cBhvr>
                                        <p:cTn id="117" dur="500"/>
                                        <p:tgtEl>
                                          <p:spTgt spid="315"/>
                                        </p:tgtEl>
                                      </p:cBhvr>
                                    </p:animEffect>
                                  </p:childTnLst>
                                </p:cTn>
                              </p:par>
                              <p:par>
                                <p:cTn id="118" presetID="9" presetClass="entr" presetSubtype="0" fill="hold" grpId="0" nodeType="withEffect">
                                  <p:stCondLst>
                                    <p:cond delay="0"/>
                                  </p:stCondLst>
                                  <p:childTnLst>
                                    <p:set>
                                      <p:cBhvr>
                                        <p:cTn id="119" dur="1" fill="hold">
                                          <p:stCondLst>
                                            <p:cond delay="0"/>
                                          </p:stCondLst>
                                        </p:cTn>
                                        <p:tgtEl>
                                          <p:spTgt spid="317"/>
                                        </p:tgtEl>
                                        <p:attrNameLst>
                                          <p:attrName>style.visibility</p:attrName>
                                        </p:attrNameLst>
                                      </p:cBhvr>
                                      <p:to>
                                        <p:strVal val="visible"/>
                                      </p:to>
                                    </p:set>
                                    <p:animEffect transition="in" filter="dissolve">
                                      <p:cBhvr>
                                        <p:cTn id="120" dur="500"/>
                                        <p:tgtEl>
                                          <p:spTgt spid="317"/>
                                        </p:tgtEl>
                                      </p:cBhvr>
                                    </p:animEffect>
                                  </p:childTnLst>
                                </p:cTn>
                              </p:par>
                              <p:par>
                                <p:cTn id="121" presetID="9" presetClass="entr" presetSubtype="0" fill="hold" grpId="0" nodeType="withEffect">
                                  <p:stCondLst>
                                    <p:cond delay="0"/>
                                  </p:stCondLst>
                                  <p:childTnLst>
                                    <p:set>
                                      <p:cBhvr>
                                        <p:cTn id="122" dur="1" fill="hold">
                                          <p:stCondLst>
                                            <p:cond delay="0"/>
                                          </p:stCondLst>
                                        </p:cTn>
                                        <p:tgtEl>
                                          <p:spTgt spid="319"/>
                                        </p:tgtEl>
                                        <p:attrNameLst>
                                          <p:attrName>style.visibility</p:attrName>
                                        </p:attrNameLst>
                                      </p:cBhvr>
                                      <p:to>
                                        <p:strVal val="visible"/>
                                      </p:to>
                                    </p:set>
                                    <p:animEffect transition="in" filter="dissolve">
                                      <p:cBhvr>
                                        <p:cTn id="123" dur="500"/>
                                        <p:tgtEl>
                                          <p:spTgt spid="319"/>
                                        </p:tgtEl>
                                      </p:cBhvr>
                                    </p:animEffect>
                                  </p:childTnLst>
                                </p:cTn>
                              </p:par>
                              <p:par>
                                <p:cTn id="124" presetID="9" presetClass="entr" presetSubtype="0" fill="hold" grpId="0" nodeType="withEffect">
                                  <p:stCondLst>
                                    <p:cond delay="0"/>
                                  </p:stCondLst>
                                  <p:childTnLst>
                                    <p:set>
                                      <p:cBhvr>
                                        <p:cTn id="125" dur="1" fill="hold">
                                          <p:stCondLst>
                                            <p:cond delay="0"/>
                                          </p:stCondLst>
                                        </p:cTn>
                                        <p:tgtEl>
                                          <p:spTgt spid="321"/>
                                        </p:tgtEl>
                                        <p:attrNameLst>
                                          <p:attrName>style.visibility</p:attrName>
                                        </p:attrNameLst>
                                      </p:cBhvr>
                                      <p:to>
                                        <p:strVal val="visible"/>
                                      </p:to>
                                    </p:set>
                                    <p:animEffect transition="in" filter="dissolve">
                                      <p:cBhvr>
                                        <p:cTn id="126" dur="500"/>
                                        <p:tgtEl>
                                          <p:spTgt spid="321"/>
                                        </p:tgtEl>
                                      </p:cBhvr>
                                    </p:animEffect>
                                  </p:childTnLst>
                                </p:cTn>
                              </p:par>
                              <p:par>
                                <p:cTn id="127" presetID="9" presetClass="entr" presetSubtype="0" fill="hold" grpId="0" nodeType="withEffect">
                                  <p:stCondLst>
                                    <p:cond delay="0"/>
                                  </p:stCondLst>
                                  <p:childTnLst>
                                    <p:set>
                                      <p:cBhvr>
                                        <p:cTn id="128" dur="1" fill="hold">
                                          <p:stCondLst>
                                            <p:cond delay="0"/>
                                          </p:stCondLst>
                                        </p:cTn>
                                        <p:tgtEl>
                                          <p:spTgt spid="327"/>
                                        </p:tgtEl>
                                        <p:attrNameLst>
                                          <p:attrName>style.visibility</p:attrName>
                                        </p:attrNameLst>
                                      </p:cBhvr>
                                      <p:to>
                                        <p:strVal val="visible"/>
                                      </p:to>
                                    </p:set>
                                    <p:animEffect transition="in" filter="dissolve">
                                      <p:cBhvr>
                                        <p:cTn id="129" dur="500"/>
                                        <p:tgtEl>
                                          <p:spTgt spid="327"/>
                                        </p:tgtEl>
                                      </p:cBhvr>
                                    </p:animEffect>
                                  </p:childTnLst>
                                </p:cTn>
                              </p:par>
                              <p:par>
                                <p:cTn id="130" presetID="9" presetClass="entr" presetSubtype="0" fill="hold" grpId="0" nodeType="withEffect">
                                  <p:stCondLst>
                                    <p:cond delay="0"/>
                                  </p:stCondLst>
                                  <p:childTnLst>
                                    <p:set>
                                      <p:cBhvr>
                                        <p:cTn id="131" dur="1" fill="hold">
                                          <p:stCondLst>
                                            <p:cond delay="0"/>
                                          </p:stCondLst>
                                        </p:cTn>
                                        <p:tgtEl>
                                          <p:spTgt spid="325"/>
                                        </p:tgtEl>
                                        <p:attrNameLst>
                                          <p:attrName>style.visibility</p:attrName>
                                        </p:attrNameLst>
                                      </p:cBhvr>
                                      <p:to>
                                        <p:strVal val="visible"/>
                                      </p:to>
                                    </p:set>
                                    <p:animEffect transition="in" filter="dissolve">
                                      <p:cBhvr>
                                        <p:cTn id="132" dur="500"/>
                                        <p:tgtEl>
                                          <p:spTgt spid="325"/>
                                        </p:tgtEl>
                                      </p:cBhvr>
                                    </p:animEffect>
                                  </p:childTnLst>
                                </p:cTn>
                              </p:par>
                              <p:par>
                                <p:cTn id="133" presetID="9" presetClass="entr" presetSubtype="0" fill="hold" grpId="0" nodeType="withEffect">
                                  <p:stCondLst>
                                    <p:cond delay="0"/>
                                  </p:stCondLst>
                                  <p:childTnLst>
                                    <p:set>
                                      <p:cBhvr>
                                        <p:cTn id="134" dur="1" fill="hold">
                                          <p:stCondLst>
                                            <p:cond delay="0"/>
                                          </p:stCondLst>
                                        </p:cTn>
                                        <p:tgtEl>
                                          <p:spTgt spid="316"/>
                                        </p:tgtEl>
                                        <p:attrNameLst>
                                          <p:attrName>style.visibility</p:attrName>
                                        </p:attrNameLst>
                                      </p:cBhvr>
                                      <p:to>
                                        <p:strVal val="visible"/>
                                      </p:to>
                                    </p:set>
                                    <p:animEffect transition="in" filter="dissolve">
                                      <p:cBhvr>
                                        <p:cTn id="135" dur="500"/>
                                        <p:tgtEl>
                                          <p:spTgt spid="316"/>
                                        </p:tgtEl>
                                      </p:cBhvr>
                                    </p:animEffect>
                                  </p:childTnLst>
                                </p:cTn>
                              </p:par>
                              <p:par>
                                <p:cTn id="136" presetID="9" presetClass="entr" presetSubtype="0" fill="hold" grpId="0" nodeType="withEffect">
                                  <p:stCondLst>
                                    <p:cond delay="0"/>
                                  </p:stCondLst>
                                  <p:childTnLst>
                                    <p:set>
                                      <p:cBhvr>
                                        <p:cTn id="137" dur="1" fill="hold">
                                          <p:stCondLst>
                                            <p:cond delay="0"/>
                                          </p:stCondLst>
                                        </p:cTn>
                                        <p:tgtEl>
                                          <p:spTgt spid="318"/>
                                        </p:tgtEl>
                                        <p:attrNameLst>
                                          <p:attrName>style.visibility</p:attrName>
                                        </p:attrNameLst>
                                      </p:cBhvr>
                                      <p:to>
                                        <p:strVal val="visible"/>
                                      </p:to>
                                    </p:set>
                                    <p:animEffect transition="in" filter="dissolve">
                                      <p:cBhvr>
                                        <p:cTn id="138" dur="500"/>
                                        <p:tgtEl>
                                          <p:spTgt spid="318"/>
                                        </p:tgtEl>
                                      </p:cBhvr>
                                    </p:animEffect>
                                  </p:childTnLst>
                                </p:cTn>
                              </p:par>
                              <p:par>
                                <p:cTn id="139" presetID="9" presetClass="entr" presetSubtype="0" fill="hold" grpId="0" nodeType="withEffect">
                                  <p:stCondLst>
                                    <p:cond delay="0"/>
                                  </p:stCondLst>
                                  <p:childTnLst>
                                    <p:set>
                                      <p:cBhvr>
                                        <p:cTn id="140" dur="1" fill="hold">
                                          <p:stCondLst>
                                            <p:cond delay="0"/>
                                          </p:stCondLst>
                                        </p:cTn>
                                        <p:tgtEl>
                                          <p:spTgt spid="320"/>
                                        </p:tgtEl>
                                        <p:attrNameLst>
                                          <p:attrName>style.visibility</p:attrName>
                                        </p:attrNameLst>
                                      </p:cBhvr>
                                      <p:to>
                                        <p:strVal val="visible"/>
                                      </p:to>
                                    </p:set>
                                    <p:animEffect transition="in" filter="dissolve">
                                      <p:cBhvr>
                                        <p:cTn id="141" dur="500"/>
                                        <p:tgtEl>
                                          <p:spTgt spid="320"/>
                                        </p:tgtEl>
                                      </p:cBhvr>
                                    </p:animEffect>
                                  </p:childTnLst>
                                </p:cTn>
                              </p:par>
                              <p:par>
                                <p:cTn id="142" presetID="9" presetClass="entr" presetSubtype="0" fill="hold" grpId="0" nodeType="withEffect">
                                  <p:stCondLst>
                                    <p:cond delay="0"/>
                                  </p:stCondLst>
                                  <p:childTnLst>
                                    <p:set>
                                      <p:cBhvr>
                                        <p:cTn id="143" dur="1" fill="hold">
                                          <p:stCondLst>
                                            <p:cond delay="0"/>
                                          </p:stCondLst>
                                        </p:cTn>
                                        <p:tgtEl>
                                          <p:spTgt spid="322"/>
                                        </p:tgtEl>
                                        <p:attrNameLst>
                                          <p:attrName>style.visibility</p:attrName>
                                        </p:attrNameLst>
                                      </p:cBhvr>
                                      <p:to>
                                        <p:strVal val="visible"/>
                                      </p:to>
                                    </p:set>
                                    <p:animEffect transition="in" filter="dissolve">
                                      <p:cBhvr>
                                        <p:cTn id="144" dur="500"/>
                                        <p:tgtEl>
                                          <p:spTgt spid="322"/>
                                        </p:tgtEl>
                                      </p:cBhvr>
                                    </p:animEffect>
                                  </p:childTnLst>
                                </p:cTn>
                              </p:par>
                              <p:par>
                                <p:cTn id="145" presetID="9" presetClass="entr" presetSubtype="0" fill="hold" grpId="0" nodeType="withEffect">
                                  <p:stCondLst>
                                    <p:cond delay="0"/>
                                  </p:stCondLst>
                                  <p:childTnLst>
                                    <p:set>
                                      <p:cBhvr>
                                        <p:cTn id="146" dur="1" fill="hold">
                                          <p:stCondLst>
                                            <p:cond delay="0"/>
                                          </p:stCondLst>
                                        </p:cTn>
                                        <p:tgtEl>
                                          <p:spTgt spid="328"/>
                                        </p:tgtEl>
                                        <p:attrNameLst>
                                          <p:attrName>style.visibility</p:attrName>
                                        </p:attrNameLst>
                                      </p:cBhvr>
                                      <p:to>
                                        <p:strVal val="visible"/>
                                      </p:to>
                                    </p:set>
                                    <p:animEffect transition="in" filter="dissolve">
                                      <p:cBhvr>
                                        <p:cTn id="147" dur="500"/>
                                        <p:tgtEl>
                                          <p:spTgt spid="328"/>
                                        </p:tgtEl>
                                      </p:cBhvr>
                                    </p:animEffect>
                                  </p:childTnLst>
                                </p:cTn>
                              </p:par>
                              <p:par>
                                <p:cTn id="148" presetID="9" presetClass="entr" presetSubtype="0" fill="hold" grpId="0" nodeType="withEffect">
                                  <p:stCondLst>
                                    <p:cond delay="0"/>
                                  </p:stCondLst>
                                  <p:childTnLst>
                                    <p:set>
                                      <p:cBhvr>
                                        <p:cTn id="149" dur="1" fill="hold">
                                          <p:stCondLst>
                                            <p:cond delay="0"/>
                                          </p:stCondLst>
                                        </p:cTn>
                                        <p:tgtEl>
                                          <p:spTgt spid="326"/>
                                        </p:tgtEl>
                                        <p:attrNameLst>
                                          <p:attrName>style.visibility</p:attrName>
                                        </p:attrNameLst>
                                      </p:cBhvr>
                                      <p:to>
                                        <p:strVal val="visible"/>
                                      </p:to>
                                    </p:set>
                                    <p:animEffect transition="in" filter="dissolve">
                                      <p:cBhvr>
                                        <p:cTn id="150" dur="500"/>
                                        <p:tgtEl>
                                          <p:spTgt spid="326"/>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1" fill="hold" grpId="0" nodeType="clickEffect">
                                  <p:stCondLst>
                                    <p:cond delay="0"/>
                                  </p:stCondLst>
                                  <p:childTnLst>
                                    <p:set>
                                      <p:cBhvr>
                                        <p:cTn id="154" dur="1" fill="hold">
                                          <p:stCondLst>
                                            <p:cond delay="0"/>
                                          </p:stCondLst>
                                        </p:cTn>
                                        <p:tgtEl>
                                          <p:spTgt spid="312"/>
                                        </p:tgtEl>
                                        <p:attrNameLst>
                                          <p:attrName>style.visibility</p:attrName>
                                        </p:attrNameLst>
                                      </p:cBhvr>
                                      <p:to>
                                        <p:strVal val="visible"/>
                                      </p:to>
                                    </p:set>
                                    <p:animEffect transition="in" filter="wipe(up)">
                                      <p:cBhvr>
                                        <p:cTn id="155" dur="500"/>
                                        <p:tgtEl>
                                          <p:spTgt spid="312"/>
                                        </p:tgtEl>
                                      </p:cBhvr>
                                    </p:animEffect>
                                  </p:childTnLst>
                                </p:cTn>
                              </p:par>
                            </p:childTnLst>
                          </p:cTn>
                        </p:par>
                        <p:par>
                          <p:cTn id="156" fill="hold">
                            <p:stCondLst>
                              <p:cond delay="500"/>
                            </p:stCondLst>
                            <p:childTnLst>
                              <p:par>
                                <p:cTn id="157" presetID="1" presetClass="entr" presetSubtype="0" fill="hold" grpId="0" nodeType="afterEffect">
                                  <p:stCondLst>
                                    <p:cond delay="0"/>
                                  </p:stCondLst>
                                  <p:childTnLst>
                                    <p:set>
                                      <p:cBhvr>
                                        <p:cTn id="158" dur="1" fill="hold">
                                          <p:stCondLst>
                                            <p:cond delay="0"/>
                                          </p:stCondLst>
                                        </p:cTn>
                                        <p:tgtEl>
                                          <p:spTgt spid="3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 grpId="0" animBg="1"/>
      <p:bldP spid="309" grpId="0" animBg="1"/>
      <p:bldP spid="310" grpId="0"/>
      <p:bldP spid="311" grpId="0"/>
      <p:bldP spid="312" grpId="0" animBg="1"/>
      <p:bldP spid="315" grpId="0" animBg="1"/>
      <p:bldP spid="316" grpId="0"/>
      <p:bldP spid="317" grpId="0" animBg="1"/>
      <p:bldP spid="318" grpId="0"/>
      <p:bldP spid="319" grpId="0" animBg="1"/>
      <p:bldP spid="320" grpId="0"/>
      <p:bldP spid="321" grpId="0" animBg="1"/>
      <p:bldP spid="322" grpId="0"/>
      <p:bldP spid="325" grpId="0" animBg="1"/>
      <p:bldP spid="326" grpId="0"/>
      <p:bldP spid="327" grpId="0" animBg="1"/>
      <p:bldP spid="328" grpId="0"/>
      <p:bldP spid="30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countEvict-llc-dead.pdf"/>
          <p:cNvPicPr>
            <a:picLocks noGrp="1" noChangeAspect="1"/>
          </p:cNvPicPr>
          <p:nvPr>
            <p:ph idx="1"/>
          </p:nvPr>
        </p:nvPicPr>
        <p:blipFill rotWithShape="1">
          <a:blip r:embed="rId3">
            <a:extLst>
              <a:ext uri="{28A0092B-C50C-407E-A947-70E740481C1C}">
                <a14:useLocalDpi xmlns:a14="http://schemas.microsoft.com/office/drawing/2010/main" val="0"/>
              </a:ext>
            </a:extLst>
          </a:blip>
          <a:srcRect l="-279" t="13277" r="-668"/>
          <a:stretch/>
        </p:blipFill>
        <p:spPr>
          <a:xfrm>
            <a:off x="809625" y="1167342"/>
            <a:ext cx="7604125" cy="5081058"/>
          </a:xfrm>
        </p:spPr>
      </p:pic>
      <p:sp>
        <p:nvSpPr>
          <p:cNvPr id="2" name="Title 1"/>
          <p:cNvSpPr>
            <a:spLocks noGrp="1"/>
          </p:cNvSpPr>
          <p:nvPr>
            <p:ph type="title"/>
          </p:nvPr>
        </p:nvSpPr>
        <p:spPr>
          <a:xfrm>
            <a:off x="2590800" y="381000"/>
            <a:ext cx="5376122" cy="492125"/>
          </a:xfrm>
        </p:spPr>
        <p:txBody>
          <a:bodyPr/>
          <a:lstStyle/>
          <a:p>
            <a:r>
              <a:rPr lang="en-US" dirty="0" smtClean="0"/>
              <a:t>Dead Lines in LLC (8MB)</a:t>
            </a:r>
            <a:endParaRPr lang="en-US" dirty="0"/>
          </a:p>
        </p:txBody>
      </p:sp>
      <p:pic>
        <p:nvPicPr>
          <p:cNvPr id="9" name="Picture 8"/>
          <p:cNvPicPr>
            <a:picLocks noChangeAspect="1"/>
          </p:cNvPicPr>
          <p:nvPr/>
        </p:nvPicPr>
        <p:blipFill>
          <a:blip r:embed="rId4"/>
          <a:stretch>
            <a:fillRect/>
          </a:stretch>
        </p:blipFill>
        <p:spPr>
          <a:xfrm>
            <a:off x="3429000" y="5467482"/>
            <a:ext cx="3270250" cy="558668"/>
          </a:xfrm>
          <a:prstGeom prst="rect">
            <a:avLst/>
          </a:prstGeom>
        </p:spPr>
      </p:pic>
      <p:sp>
        <p:nvSpPr>
          <p:cNvPr id="10" name="Slide Number Placeholder 9"/>
          <p:cNvSpPr>
            <a:spLocks noGrp="1"/>
          </p:cNvSpPr>
          <p:nvPr>
            <p:ph type="sldNum" sz="quarter" idx="11"/>
          </p:nvPr>
        </p:nvSpPr>
        <p:spPr/>
        <p:txBody>
          <a:bodyPr/>
          <a:lstStyle/>
          <a:p>
            <a:r>
              <a:rPr lang="nl-NL" smtClean="0"/>
              <a:t>p. </a:t>
            </a:r>
            <a:fld id="{7140F55F-91FA-1542-BC32-3C37D3DC9FD7}" type="slidenum">
              <a:rPr lang="nl-NL" smtClean="0"/>
              <a:pPr/>
              <a:t>7</a:t>
            </a:fld>
            <a:r>
              <a:rPr lang="nl-NL" smtClean="0">
                <a:latin typeface="Times New Roman" charset="0"/>
              </a:rPr>
              <a:t> </a:t>
            </a:r>
            <a:endParaRPr lang="nl-NL">
              <a:latin typeface="Times New Roman" charset="0"/>
            </a:endParaRPr>
          </a:p>
        </p:txBody>
      </p:sp>
    </p:spTree>
    <p:extLst>
      <p:ext uri="{BB962C8B-B14F-4D97-AF65-F5344CB8AC3E}">
        <p14:creationId xmlns:p14="http://schemas.microsoft.com/office/powerpoint/2010/main" val="33838175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bwMode="auto">
          <a:xfrm>
            <a:off x="567490" y="5271968"/>
            <a:ext cx="8576510" cy="256592"/>
          </a:xfrm>
          <a:prstGeom prst="rect">
            <a:avLst/>
          </a:prstGeom>
          <a:solidFill>
            <a:schemeClr val="bg1"/>
          </a:solidFill>
          <a:ln w="9525" cap="flat" cmpd="sng" algn="ctr">
            <a:no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pPr>
            <a:endParaRPr kumimoji="0" lang="en-US" sz="2800" b="0" i="1" u="none" strike="noStrike" cap="none" normalizeH="0" baseline="0" smtClean="0">
              <a:ln>
                <a:noFill/>
              </a:ln>
              <a:solidFill>
                <a:srgbClr val="5F5F5F"/>
              </a:solidFill>
              <a:effectLst/>
              <a:latin typeface="Arial" charset="0"/>
            </a:endParaRPr>
          </a:p>
        </p:txBody>
      </p:sp>
      <p:sp>
        <p:nvSpPr>
          <p:cNvPr id="2" name="Title 1"/>
          <p:cNvSpPr>
            <a:spLocks noGrp="1"/>
          </p:cNvSpPr>
          <p:nvPr>
            <p:ph type="title"/>
          </p:nvPr>
        </p:nvSpPr>
        <p:spPr>
          <a:xfrm>
            <a:off x="2590799" y="381000"/>
            <a:ext cx="6343297" cy="492125"/>
          </a:xfrm>
        </p:spPr>
        <p:txBody>
          <a:bodyPr/>
          <a:lstStyle/>
          <a:p>
            <a:r>
              <a:rPr lang="en-US" sz="3200" dirty="0" smtClean="0"/>
              <a:t>Dead Data Written Back?</a:t>
            </a:r>
            <a:endParaRPr lang="en-US" sz="3200" dirty="0"/>
          </a:p>
        </p:txBody>
      </p:sp>
      <p:sp>
        <p:nvSpPr>
          <p:cNvPr id="3" name="Content Placeholder 2"/>
          <p:cNvSpPr>
            <a:spLocks noGrp="1"/>
          </p:cNvSpPr>
          <p:nvPr>
            <p:ph idx="1"/>
          </p:nvPr>
        </p:nvSpPr>
        <p:spPr>
          <a:xfrm>
            <a:off x="457200" y="1092642"/>
            <a:ext cx="8229600" cy="4525963"/>
          </a:xfrm>
        </p:spPr>
        <p:txBody>
          <a:bodyPr>
            <a:normAutofit/>
          </a:bodyPr>
          <a:lstStyle/>
          <a:p>
            <a:endParaRPr lang="en-US" dirty="0" smtClean="0"/>
          </a:p>
        </p:txBody>
      </p:sp>
      <p:sp>
        <p:nvSpPr>
          <p:cNvPr id="4" name="Rectangle 3"/>
          <p:cNvSpPr/>
          <p:nvPr/>
        </p:nvSpPr>
        <p:spPr>
          <a:xfrm>
            <a:off x="1148515" y="3398999"/>
            <a:ext cx="7012512" cy="2251249"/>
          </a:xfrm>
          <a:prstGeom prst="rect">
            <a:avLst/>
          </a:prstGeom>
          <a:solidFill>
            <a:srgbClr val="F7760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853069" y="3536263"/>
            <a:ext cx="1607883" cy="553998"/>
          </a:xfrm>
          <a:prstGeom prst="rect">
            <a:avLst/>
          </a:prstGeom>
          <a:noFill/>
        </p:spPr>
        <p:txBody>
          <a:bodyPr wrap="square" rtlCol="0">
            <a:spAutoFit/>
          </a:bodyPr>
          <a:lstStyle/>
          <a:p>
            <a:pPr algn="ctr"/>
            <a:r>
              <a:rPr lang="en-US" sz="3000" dirty="0" smtClean="0">
                <a:solidFill>
                  <a:srgbClr val="000000"/>
                </a:solidFill>
              </a:rPr>
              <a:t>Chip</a:t>
            </a:r>
            <a:endParaRPr lang="en-US" sz="3000" dirty="0">
              <a:solidFill>
                <a:srgbClr val="000000"/>
              </a:solidFill>
            </a:endParaRPr>
          </a:p>
        </p:txBody>
      </p:sp>
      <p:sp>
        <p:nvSpPr>
          <p:cNvPr id="6" name="Rectangle 5"/>
          <p:cNvSpPr/>
          <p:nvPr/>
        </p:nvSpPr>
        <p:spPr>
          <a:xfrm>
            <a:off x="2460952" y="4709219"/>
            <a:ext cx="4337227" cy="783983"/>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894286" y="4806566"/>
            <a:ext cx="1374818" cy="553998"/>
          </a:xfrm>
          <a:prstGeom prst="rect">
            <a:avLst/>
          </a:prstGeom>
          <a:noFill/>
        </p:spPr>
        <p:txBody>
          <a:bodyPr wrap="square" rtlCol="0">
            <a:spAutoFit/>
          </a:bodyPr>
          <a:lstStyle/>
          <a:p>
            <a:pPr algn="ctr"/>
            <a:r>
              <a:rPr lang="en-US" sz="3000" dirty="0" smtClean="0">
                <a:solidFill>
                  <a:srgbClr val="000000"/>
                </a:solidFill>
              </a:rPr>
              <a:t>LLC</a:t>
            </a:r>
            <a:endParaRPr lang="en-US" sz="3000" dirty="0">
              <a:solidFill>
                <a:srgbClr val="000000"/>
              </a:solidFill>
            </a:endParaRPr>
          </a:p>
        </p:txBody>
      </p:sp>
      <p:sp>
        <p:nvSpPr>
          <p:cNvPr id="24" name="Down Arrow 23"/>
          <p:cNvSpPr/>
          <p:nvPr/>
        </p:nvSpPr>
        <p:spPr>
          <a:xfrm>
            <a:off x="6798179" y="5299009"/>
            <a:ext cx="611796" cy="639192"/>
          </a:xfrm>
          <a:prstGeom prst="down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742833" y="5785325"/>
            <a:ext cx="3663597" cy="461665"/>
          </a:xfrm>
          <a:prstGeom prst="rect">
            <a:avLst/>
          </a:prstGeom>
          <a:noFill/>
        </p:spPr>
        <p:txBody>
          <a:bodyPr wrap="square" rtlCol="0">
            <a:spAutoFit/>
          </a:bodyPr>
          <a:lstStyle/>
          <a:p>
            <a:pPr algn="r"/>
            <a:r>
              <a:rPr lang="en-US" sz="2400" dirty="0" smtClean="0"/>
              <a:t> memory (DRAM)</a:t>
            </a:r>
            <a:endParaRPr lang="en-US" sz="2400" dirty="0"/>
          </a:p>
        </p:txBody>
      </p:sp>
      <p:sp>
        <p:nvSpPr>
          <p:cNvPr id="40" name="Slide Number Placeholder 39"/>
          <p:cNvSpPr>
            <a:spLocks noGrp="1"/>
          </p:cNvSpPr>
          <p:nvPr>
            <p:ph type="sldNum" sz="quarter" idx="11"/>
          </p:nvPr>
        </p:nvSpPr>
        <p:spPr/>
        <p:txBody>
          <a:bodyPr/>
          <a:lstStyle/>
          <a:p>
            <a:r>
              <a:rPr lang="nl-NL" smtClean="0"/>
              <a:t>p. </a:t>
            </a:r>
            <a:fld id="{7140F55F-91FA-1542-BC32-3C37D3DC9FD7}" type="slidenum">
              <a:rPr lang="nl-NL" smtClean="0"/>
              <a:pPr/>
              <a:t>8</a:t>
            </a:fld>
            <a:r>
              <a:rPr lang="nl-NL" smtClean="0">
                <a:latin typeface="Times New Roman" charset="0"/>
              </a:rPr>
              <a:t> </a:t>
            </a:r>
            <a:endParaRPr lang="nl-NL">
              <a:latin typeface="Times New Roman" charset="0"/>
            </a:endParaRPr>
          </a:p>
        </p:txBody>
      </p:sp>
      <p:sp>
        <p:nvSpPr>
          <p:cNvPr id="43" name="Rectangle 42"/>
          <p:cNvSpPr/>
          <p:nvPr/>
        </p:nvSpPr>
        <p:spPr>
          <a:xfrm>
            <a:off x="2857192" y="3525813"/>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2695052" y="3479622"/>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45" name="Rectangle 44"/>
          <p:cNvSpPr/>
          <p:nvPr/>
        </p:nvSpPr>
        <p:spPr>
          <a:xfrm>
            <a:off x="2830970" y="4090261"/>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2748100" y="4074494"/>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49" name="Rectangle 48"/>
          <p:cNvSpPr/>
          <p:nvPr/>
        </p:nvSpPr>
        <p:spPr>
          <a:xfrm>
            <a:off x="3894286" y="3525153"/>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extBox 49"/>
          <p:cNvSpPr txBox="1"/>
          <p:nvPr/>
        </p:nvSpPr>
        <p:spPr>
          <a:xfrm>
            <a:off x="3732146" y="3478962"/>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51" name="Rectangle 50"/>
          <p:cNvSpPr/>
          <p:nvPr/>
        </p:nvSpPr>
        <p:spPr>
          <a:xfrm>
            <a:off x="3868064" y="4089601"/>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3785194" y="4073834"/>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53" name="Rectangle 52"/>
          <p:cNvSpPr/>
          <p:nvPr/>
        </p:nvSpPr>
        <p:spPr>
          <a:xfrm>
            <a:off x="4931996" y="3525240"/>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TextBox 53"/>
          <p:cNvSpPr txBox="1"/>
          <p:nvPr/>
        </p:nvSpPr>
        <p:spPr>
          <a:xfrm>
            <a:off x="4769856" y="3479049"/>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55" name="Rectangle 54"/>
          <p:cNvSpPr/>
          <p:nvPr/>
        </p:nvSpPr>
        <p:spPr>
          <a:xfrm>
            <a:off x="4905774" y="4089688"/>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4822904" y="4073921"/>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57" name="Rectangle 56"/>
          <p:cNvSpPr/>
          <p:nvPr/>
        </p:nvSpPr>
        <p:spPr>
          <a:xfrm>
            <a:off x="5973969" y="3525153"/>
            <a:ext cx="486419" cy="538585"/>
          </a:xfrm>
          <a:prstGeom prst="rect">
            <a:avLst/>
          </a:prstGeom>
          <a:solidFill>
            <a:srgbClr val="4FDDE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Box 57"/>
          <p:cNvSpPr txBox="1"/>
          <p:nvPr/>
        </p:nvSpPr>
        <p:spPr>
          <a:xfrm>
            <a:off x="5811829" y="3478962"/>
            <a:ext cx="797184" cy="553998"/>
          </a:xfrm>
          <a:prstGeom prst="rect">
            <a:avLst/>
          </a:prstGeom>
          <a:noFill/>
        </p:spPr>
        <p:txBody>
          <a:bodyPr wrap="square" rtlCol="0">
            <a:spAutoFit/>
          </a:bodyPr>
          <a:lstStyle/>
          <a:p>
            <a:pPr algn="ctr"/>
            <a:r>
              <a:rPr lang="en-US" sz="3000" dirty="0" smtClean="0">
                <a:solidFill>
                  <a:srgbClr val="000000"/>
                </a:solidFill>
              </a:rPr>
              <a:t>P</a:t>
            </a:r>
            <a:endParaRPr lang="en-US" sz="3000" dirty="0">
              <a:solidFill>
                <a:srgbClr val="000000"/>
              </a:solidFill>
            </a:endParaRPr>
          </a:p>
        </p:txBody>
      </p:sp>
      <p:sp>
        <p:nvSpPr>
          <p:cNvPr id="59" name="Rectangle 58"/>
          <p:cNvSpPr/>
          <p:nvPr/>
        </p:nvSpPr>
        <p:spPr>
          <a:xfrm>
            <a:off x="5947747" y="4089601"/>
            <a:ext cx="532235" cy="553911"/>
          </a:xfrm>
          <a:prstGeom prst="rect">
            <a:avLst/>
          </a:prstGeom>
          <a:solidFill>
            <a:srgbClr val="9E00A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5864877" y="4073834"/>
            <a:ext cx="650011" cy="553998"/>
          </a:xfrm>
          <a:prstGeom prst="rect">
            <a:avLst/>
          </a:prstGeom>
          <a:noFill/>
        </p:spPr>
        <p:txBody>
          <a:bodyPr wrap="square" rtlCol="0">
            <a:spAutoFit/>
          </a:bodyPr>
          <a:lstStyle/>
          <a:p>
            <a:pPr algn="ctr"/>
            <a:r>
              <a:rPr lang="en-US" sz="3000" dirty="0" smtClean="0">
                <a:solidFill>
                  <a:srgbClr val="000000"/>
                </a:solidFill>
              </a:rPr>
              <a:t>$</a:t>
            </a:r>
            <a:endParaRPr lang="en-US" sz="3000" dirty="0">
              <a:solidFill>
                <a:srgbClr val="000000"/>
              </a:solidFill>
            </a:endParaRPr>
          </a:p>
        </p:txBody>
      </p:sp>
      <p:sp>
        <p:nvSpPr>
          <p:cNvPr id="37" name="Rectangle 36"/>
          <p:cNvSpPr/>
          <p:nvPr/>
        </p:nvSpPr>
        <p:spPr>
          <a:xfrm>
            <a:off x="2432095" y="1863487"/>
            <a:ext cx="4269677" cy="852018"/>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3540051" y="1196084"/>
            <a:ext cx="2175371" cy="647741"/>
          </a:xfrm>
          <a:prstGeom prst="rect">
            <a:avLst/>
          </a:prstGeom>
          <a:solidFill>
            <a:srgbClr val="D1020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2269957" y="1769343"/>
            <a:ext cx="4620978" cy="1015663"/>
          </a:xfrm>
          <a:prstGeom prst="rect">
            <a:avLst/>
          </a:prstGeom>
          <a:noFill/>
        </p:spPr>
        <p:txBody>
          <a:bodyPr wrap="square" rtlCol="0">
            <a:spAutoFit/>
          </a:bodyPr>
          <a:lstStyle/>
          <a:p>
            <a:pPr algn="ctr"/>
            <a:r>
              <a:rPr lang="en-US" sz="3000" b="1" dirty="0" smtClean="0">
                <a:solidFill>
                  <a:schemeClr val="tx1"/>
                </a:solidFill>
              </a:rPr>
              <a:t>Managed language runtime environment</a:t>
            </a:r>
            <a:endParaRPr lang="en-US" sz="3000" b="1" dirty="0">
              <a:solidFill>
                <a:schemeClr val="tx1"/>
              </a:solidFill>
            </a:endParaRPr>
          </a:p>
        </p:txBody>
      </p:sp>
      <p:sp>
        <p:nvSpPr>
          <p:cNvPr id="41" name="TextBox 40"/>
          <p:cNvSpPr txBox="1"/>
          <p:nvPr/>
        </p:nvSpPr>
        <p:spPr>
          <a:xfrm>
            <a:off x="3538870" y="1229483"/>
            <a:ext cx="2161862" cy="553998"/>
          </a:xfrm>
          <a:prstGeom prst="rect">
            <a:avLst/>
          </a:prstGeom>
          <a:noFill/>
        </p:spPr>
        <p:txBody>
          <a:bodyPr wrap="square" rtlCol="0">
            <a:spAutoFit/>
          </a:bodyPr>
          <a:lstStyle/>
          <a:p>
            <a:pPr algn="ctr"/>
            <a:r>
              <a:rPr lang="en-US" sz="3000" dirty="0" smtClean="0">
                <a:solidFill>
                  <a:schemeClr val="tx1"/>
                </a:solidFill>
              </a:rPr>
              <a:t>Application</a:t>
            </a:r>
            <a:endParaRPr lang="en-US" sz="3000" dirty="0">
              <a:solidFill>
                <a:schemeClr val="tx1"/>
              </a:solidFill>
            </a:endParaRPr>
          </a:p>
        </p:txBody>
      </p:sp>
      <p:sp>
        <p:nvSpPr>
          <p:cNvPr id="42" name="Rectangle 41"/>
          <p:cNvSpPr/>
          <p:nvPr/>
        </p:nvSpPr>
        <p:spPr>
          <a:xfrm>
            <a:off x="1594373" y="2730495"/>
            <a:ext cx="6026190" cy="664657"/>
          </a:xfrm>
          <a:prstGeom prst="rect">
            <a:avLst/>
          </a:prstGeom>
          <a:solidFill>
            <a:srgbClr val="686A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2269957" y="2766105"/>
            <a:ext cx="4620978" cy="553998"/>
          </a:xfrm>
          <a:prstGeom prst="rect">
            <a:avLst/>
          </a:prstGeom>
          <a:noFill/>
        </p:spPr>
        <p:txBody>
          <a:bodyPr wrap="square" rtlCol="0">
            <a:spAutoFit/>
          </a:bodyPr>
          <a:lstStyle/>
          <a:p>
            <a:pPr algn="ctr"/>
            <a:r>
              <a:rPr lang="en-US" sz="3000" dirty="0" smtClean="0">
                <a:solidFill>
                  <a:srgbClr val="000000"/>
                </a:solidFill>
              </a:rPr>
              <a:t>Operating System</a:t>
            </a:r>
            <a:endParaRPr lang="en-US" sz="3000" dirty="0">
              <a:solidFill>
                <a:srgbClr val="000000"/>
              </a:solidFill>
            </a:endParaRPr>
          </a:p>
        </p:txBody>
      </p:sp>
      <p:sp>
        <p:nvSpPr>
          <p:cNvPr id="36" name="Rectangle 35"/>
          <p:cNvSpPr/>
          <p:nvPr/>
        </p:nvSpPr>
        <p:spPr>
          <a:xfrm>
            <a:off x="3206034" y="5122575"/>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TextBox 47"/>
          <p:cNvSpPr txBox="1"/>
          <p:nvPr/>
        </p:nvSpPr>
        <p:spPr>
          <a:xfrm>
            <a:off x="3092464" y="5006296"/>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61" name="Rectangle 60"/>
          <p:cNvSpPr/>
          <p:nvPr/>
        </p:nvSpPr>
        <p:spPr>
          <a:xfrm>
            <a:off x="5307327" y="4894474"/>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5193757" y="4778195"/>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63" name="Rectangle 62"/>
          <p:cNvSpPr/>
          <p:nvPr/>
        </p:nvSpPr>
        <p:spPr>
          <a:xfrm>
            <a:off x="2638490" y="4894474"/>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p:cNvSpPr txBox="1"/>
          <p:nvPr/>
        </p:nvSpPr>
        <p:spPr>
          <a:xfrm>
            <a:off x="2524920" y="4778195"/>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65" name="Rectangle 64"/>
          <p:cNvSpPr/>
          <p:nvPr/>
        </p:nvSpPr>
        <p:spPr>
          <a:xfrm>
            <a:off x="5814302" y="5186782"/>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TextBox 65"/>
          <p:cNvSpPr txBox="1"/>
          <p:nvPr/>
        </p:nvSpPr>
        <p:spPr>
          <a:xfrm>
            <a:off x="5700732" y="5070503"/>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67" name="Rectangle 66"/>
          <p:cNvSpPr/>
          <p:nvPr/>
        </p:nvSpPr>
        <p:spPr>
          <a:xfrm>
            <a:off x="3653621" y="4841476"/>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TextBox 67"/>
          <p:cNvSpPr txBox="1"/>
          <p:nvPr/>
        </p:nvSpPr>
        <p:spPr>
          <a:xfrm>
            <a:off x="3540051" y="4725197"/>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
        <p:nvSpPr>
          <p:cNvPr id="69" name="Rectangle 68"/>
          <p:cNvSpPr/>
          <p:nvPr/>
        </p:nvSpPr>
        <p:spPr>
          <a:xfrm>
            <a:off x="4815042" y="5286184"/>
            <a:ext cx="793634" cy="134592"/>
          </a:xfrm>
          <a:prstGeom prst="rect">
            <a:avLst/>
          </a:prstGeom>
          <a:solidFill>
            <a:srgbClr val="C79BF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TextBox 69"/>
          <p:cNvSpPr txBox="1"/>
          <p:nvPr/>
        </p:nvSpPr>
        <p:spPr>
          <a:xfrm>
            <a:off x="4701472" y="5169905"/>
            <a:ext cx="1013950" cy="338554"/>
          </a:xfrm>
          <a:prstGeom prst="rect">
            <a:avLst/>
          </a:prstGeom>
          <a:noFill/>
        </p:spPr>
        <p:txBody>
          <a:bodyPr wrap="square" rtlCol="0">
            <a:spAutoFit/>
          </a:bodyPr>
          <a:lstStyle/>
          <a:p>
            <a:pPr algn="ctr"/>
            <a:r>
              <a:rPr lang="en-US" sz="1600" dirty="0" smtClean="0">
                <a:solidFill>
                  <a:srgbClr val="000000"/>
                </a:solidFill>
              </a:rPr>
              <a:t>DEAD</a:t>
            </a:r>
            <a:endParaRPr lang="en-US" sz="1600" dirty="0">
              <a:solidFill>
                <a:srgbClr val="000000"/>
              </a:solidFill>
            </a:endParaRPr>
          </a:p>
        </p:txBody>
      </p:sp>
    </p:spTree>
    <p:extLst>
      <p:ext uri="{BB962C8B-B14F-4D97-AF65-F5344CB8AC3E}">
        <p14:creationId xmlns:p14="http://schemas.microsoft.com/office/powerpoint/2010/main" val="2127734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dissolve">
                                      <p:cBhvr>
                                        <p:cTn id="7" dur="500"/>
                                        <p:tgtEl>
                                          <p:spTgt spid="3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dissolve">
                                      <p:cBhvr>
                                        <p:cTn id="10" dur="500"/>
                                        <p:tgtEl>
                                          <p:spTgt spid="4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dissolve">
                                      <p:cBhvr>
                                        <p:cTn id="13" dur="500"/>
                                        <p:tgtEl>
                                          <p:spTgt spid="61"/>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2"/>
                                        </p:tgtEl>
                                        <p:attrNameLst>
                                          <p:attrName>style.visibility</p:attrName>
                                        </p:attrNameLst>
                                      </p:cBhvr>
                                      <p:to>
                                        <p:strVal val="visible"/>
                                      </p:to>
                                    </p:set>
                                    <p:animEffect transition="in" filter="dissolve">
                                      <p:cBhvr>
                                        <p:cTn id="16" dur="500"/>
                                        <p:tgtEl>
                                          <p:spTgt spid="62"/>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3"/>
                                        </p:tgtEl>
                                        <p:attrNameLst>
                                          <p:attrName>style.visibility</p:attrName>
                                        </p:attrNameLst>
                                      </p:cBhvr>
                                      <p:to>
                                        <p:strVal val="visible"/>
                                      </p:to>
                                    </p:set>
                                    <p:animEffect transition="in" filter="dissolve">
                                      <p:cBhvr>
                                        <p:cTn id="19" dur="500"/>
                                        <p:tgtEl>
                                          <p:spTgt spid="63"/>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dissolve">
                                      <p:cBhvr>
                                        <p:cTn id="22" dur="500"/>
                                        <p:tgtEl>
                                          <p:spTgt spid="64"/>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dissolve">
                                      <p:cBhvr>
                                        <p:cTn id="25" dur="500"/>
                                        <p:tgtEl>
                                          <p:spTgt spid="6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dissolve">
                                      <p:cBhvr>
                                        <p:cTn id="28" dur="500"/>
                                        <p:tgtEl>
                                          <p:spTgt spid="7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dissolve">
                                      <p:cBhvr>
                                        <p:cTn id="31" dur="500"/>
                                        <p:tgtEl>
                                          <p:spTgt spid="65"/>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66"/>
                                        </p:tgtEl>
                                        <p:attrNameLst>
                                          <p:attrName>style.visibility</p:attrName>
                                        </p:attrNameLst>
                                      </p:cBhvr>
                                      <p:to>
                                        <p:strVal val="visible"/>
                                      </p:to>
                                    </p:set>
                                    <p:animEffect transition="in" filter="dissolve">
                                      <p:cBhvr>
                                        <p:cTn id="34" dur="500"/>
                                        <p:tgtEl>
                                          <p:spTgt spid="66"/>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67"/>
                                        </p:tgtEl>
                                        <p:attrNameLst>
                                          <p:attrName>style.visibility</p:attrName>
                                        </p:attrNameLst>
                                      </p:cBhvr>
                                      <p:to>
                                        <p:strVal val="visible"/>
                                      </p:to>
                                    </p:set>
                                    <p:animEffect transition="in" filter="dissolve">
                                      <p:cBhvr>
                                        <p:cTn id="37" dur="500"/>
                                        <p:tgtEl>
                                          <p:spTgt spid="67"/>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68"/>
                                        </p:tgtEl>
                                        <p:attrNameLst>
                                          <p:attrName>style.visibility</p:attrName>
                                        </p:attrNameLst>
                                      </p:cBhvr>
                                      <p:to>
                                        <p:strVal val="visible"/>
                                      </p:to>
                                    </p:set>
                                    <p:animEffect transition="in" filter="dissolve">
                                      <p:cBhvr>
                                        <p:cTn id="40" dur="500"/>
                                        <p:tgtEl>
                                          <p:spTgt spid="68"/>
                                        </p:tgtEl>
                                      </p:cBhvr>
                                    </p:animEffect>
                                  </p:childTnLst>
                                </p:cTn>
                              </p:par>
                            </p:childTnLst>
                          </p:cTn>
                        </p:par>
                        <p:par>
                          <p:cTn id="41" fill="hold">
                            <p:stCondLst>
                              <p:cond delay="500"/>
                            </p:stCondLst>
                            <p:childTnLst>
                              <p:par>
                                <p:cTn id="42" presetID="42" presetClass="path" presetSubtype="0" accel="50000" decel="50000" fill="hold" grpId="1" nodeType="afterEffect">
                                  <p:stCondLst>
                                    <p:cond delay="0"/>
                                  </p:stCondLst>
                                  <p:childTnLst>
                                    <p:animMotion origin="layout" path="M -0.00017 -0.00023 L 0.04009 0.13324 " pathEditMode="relative" rAng="0" ptsTypes="AA">
                                      <p:cBhvr>
                                        <p:cTn id="43" dur="1000" fill="hold"/>
                                        <p:tgtEl>
                                          <p:spTgt spid="63"/>
                                        </p:tgtEl>
                                        <p:attrNameLst>
                                          <p:attrName>ppt_x</p:attrName>
                                          <p:attrName>ppt_y</p:attrName>
                                        </p:attrNameLst>
                                      </p:cBhvr>
                                      <p:rCtr x="2013" y="6662"/>
                                    </p:animMotion>
                                  </p:childTnLst>
                                </p:cTn>
                              </p:par>
                              <p:par>
                                <p:cTn id="44" presetID="42" presetClass="path" presetSubtype="0" accel="50000" decel="50000" fill="hold" grpId="1" nodeType="withEffect">
                                  <p:stCondLst>
                                    <p:cond delay="0"/>
                                  </p:stCondLst>
                                  <p:childTnLst>
                                    <p:animMotion origin="layout" path="M -0.00017 -0.00024 L 0.04027 0.13532 " pathEditMode="relative" rAng="0" ptsTypes="AA">
                                      <p:cBhvr>
                                        <p:cTn id="45" dur="1000" fill="hold"/>
                                        <p:tgtEl>
                                          <p:spTgt spid="64"/>
                                        </p:tgtEl>
                                        <p:attrNameLst>
                                          <p:attrName>ppt_x</p:attrName>
                                          <p:attrName>ppt_y</p:attrName>
                                        </p:attrNameLst>
                                      </p:cBhvr>
                                      <p:rCtr x="2013" y="6778"/>
                                    </p:animMotion>
                                  </p:childTnLst>
                                </p:cTn>
                              </p:par>
                            </p:childTnLst>
                          </p:cTn>
                        </p:par>
                        <p:par>
                          <p:cTn id="46" fill="hold">
                            <p:stCondLst>
                              <p:cond delay="1500"/>
                            </p:stCondLst>
                            <p:childTnLst>
                              <p:par>
                                <p:cTn id="47" presetID="42" presetClass="path" presetSubtype="0" accel="50000" decel="50000" fill="hold" grpId="1" nodeType="afterEffect">
                                  <p:stCondLst>
                                    <p:cond delay="0"/>
                                  </p:stCondLst>
                                  <p:childTnLst>
                                    <p:animMotion origin="layout" path="M -0.00018 -0.00023 L 0.07896 0.09993 " pathEditMode="relative" rAng="0" ptsTypes="AA">
                                      <p:cBhvr>
                                        <p:cTn id="48" dur="1000" fill="hold"/>
                                        <p:tgtEl>
                                          <p:spTgt spid="36"/>
                                        </p:tgtEl>
                                        <p:attrNameLst>
                                          <p:attrName>ppt_x</p:attrName>
                                          <p:attrName>ppt_y</p:attrName>
                                        </p:attrNameLst>
                                      </p:cBhvr>
                                      <p:rCtr x="3957" y="4997"/>
                                    </p:animMotion>
                                  </p:childTnLst>
                                </p:cTn>
                              </p:par>
                              <p:par>
                                <p:cTn id="49" presetID="42" presetClass="path" presetSubtype="0" accel="50000" decel="50000" fill="hold" grpId="1" nodeType="withEffect">
                                  <p:stCondLst>
                                    <p:cond delay="0"/>
                                  </p:stCondLst>
                                  <p:childTnLst>
                                    <p:animMotion origin="layout" path="M -0.00017 -0.00024 L 0.07914 0.10178 " pathEditMode="relative" rAng="0" ptsTypes="AA">
                                      <p:cBhvr>
                                        <p:cTn id="50" dur="1000" fill="hold"/>
                                        <p:tgtEl>
                                          <p:spTgt spid="48"/>
                                        </p:tgtEl>
                                        <p:attrNameLst>
                                          <p:attrName>ppt_x</p:attrName>
                                          <p:attrName>ppt_y</p:attrName>
                                        </p:attrNameLst>
                                      </p:cBhvr>
                                      <p:rCtr x="3957" y="5089"/>
                                    </p:animMotion>
                                  </p:childTnLst>
                                </p:cTn>
                              </p:par>
                            </p:childTnLst>
                          </p:cTn>
                        </p:par>
                        <p:par>
                          <p:cTn id="51" fill="hold">
                            <p:stCondLst>
                              <p:cond delay="2500"/>
                            </p:stCondLst>
                            <p:childTnLst>
                              <p:par>
                                <p:cTn id="52" presetID="42" presetClass="path" presetSubtype="0" accel="50000" decel="50000" fill="hold" grpId="1" nodeType="afterEffect">
                                  <p:stCondLst>
                                    <p:cond delay="0"/>
                                  </p:stCondLst>
                                  <p:childTnLst>
                                    <p:animMotion origin="layout" path="M -0.00017 -0.00023 L 0.03506 0.09114 " pathEditMode="relative" rAng="0" ptsTypes="AA">
                                      <p:cBhvr>
                                        <p:cTn id="53" dur="1000" fill="hold"/>
                                        <p:tgtEl>
                                          <p:spTgt spid="65"/>
                                        </p:tgtEl>
                                        <p:attrNameLst>
                                          <p:attrName>ppt_x</p:attrName>
                                          <p:attrName>ppt_y</p:attrName>
                                        </p:attrNameLst>
                                      </p:cBhvr>
                                      <p:rCtr x="1753" y="4557"/>
                                    </p:animMotion>
                                  </p:childTnLst>
                                </p:cTn>
                              </p:par>
                              <p:par>
                                <p:cTn id="54" presetID="42" presetClass="path" presetSubtype="0" accel="50000" decel="50000" fill="hold" grpId="1" nodeType="withEffect">
                                  <p:stCondLst>
                                    <p:cond delay="0"/>
                                  </p:stCondLst>
                                  <p:childTnLst>
                                    <p:animMotion origin="layout" path="M -0.00017 -0.00023 L 0.03523 0.09276 " pathEditMode="relative" rAng="0" ptsTypes="AA">
                                      <p:cBhvr>
                                        <p:cTn id="55" dur="1000" fill="hold"/>
                                        <p:tgtEl>
                                          <p:spTgt spid="66"/>
                                        </p:tgtEl>
                                        <p:attrNameLst>
                                          <p:attrName>ppt_x</p:attrName>
                                          <p:attrName>ppt_y</p:attrName>
                                        </p:attrNameLst>
                                      </p:cBhvr>
                                      <p:rCtr x="1770" y="4650"/>
                                    </p:animMotion>
                                  </p:childTnLst>
                                </p:cTn>
                              </p:par>
                            </p:childTnLst>
                          </p:cTn>
                        </p:par>
                        <p:par>
                          <p:cTn id="56" fill="hold">
                            <p:stCondLst>
                              <p:cond delay="3500"/>
                            </p:stCondLst>
                            <p:childTnLst>
                              <p:par>
                                <p:cTn id="57" presetID="42" presetClass="path" presetSubtype="0" accel="50000" decel="50000" fill="hold" grpId="1" nodeType="afterEffect">
                                  <p:stCondLst>
                                    <p:cond delay="0"/>
                                  </p:stCondLst>
                                  <p:childTnLst>
                                    <p:animMotion origin="layout" path="M -0.00018 -0.00023 L 0.10239 0.14088 " pathEditMode="relative" rAng="0" ptsTypes="AA">
                                      <p:cBhvr>
                                        <p:cTn id="58" dur="1000" fill="hold"/>
                                        <p:tgtEl>
                                          <p:spTgt spid="67"/>
                                        </p:tgtEl>
                                        <p:attrNameLst>
                                          <p:attrName>ppt_x</p:attrName>
                                          <p:attrName>ppt_y</p:attrName>
                                        </p:attrNameLst>
                                      </p:cBhvr>
                                      <p:rCtr x="5120" y="7055"/>
                                    </p:animMotion>
                                  </p:childTnLst>
                                </p:cTn>
                              </p:par>
                              <p:par>
                                <p:cTn id="59" presetID="42" presetClass="path" presetSubtype="0" accel="50000" decel="50000" fill="hold" grpId="1" nodeType="withEffect">
                                  <p:stCondLst>
                                    <p:cond delay="0"/>
                                  </p:stCondLst>
                                  <p:childTnLst>
                                    <p:animMotion origin="layout" path="M -0.00017 -0.00023 L 0.10257 0.14296 " pathEditMode="relative" rAng="0" ptsTypes="AA">
                                      <p:cBhvr>
                                        <p:cTn id="60" dur="1000" fill="hold"/>
                                        <p:tgtEl>
                                          <p:spTgt spid="68"/>
                                        </p:tgtEl>
                                        <p:attrNameLst>
                                          <p:attrName>ppt_x</p:attrName>
                                          <p:attrName>ppt_y</p:attrName>
                                        </p:attrNameLst>
                                      </p:cBhvr>
                                      <p:rCtr x="5137" y="7148"/>
                                    </p:animMotion>
                                  </p:childTnLst>
                                </p:cTn>
                              </p:par>
                            </p:childTnLst>
                          </p:cTn>
                        </p:par>
                        <p:par>
                          <p:cTn id="61" fill="hold">
                            <p:stCondLst>
                              <p:cond delay="4500"/>
                            </p:stCondLst>
                            <p:childTnLst>
                              <p:par>
                                <p:cTn id="62" presetID="42" presetClass="path" presetSubtype="0" accel="50000" decel="50000" fill="hold" grpId="1" nodeType="afterEffect">
                                  <p:stCondLst>
                                    <p:cond delay="0"/>
                                  </p:stCondLst>
                                  <p:childTnLst>
                                    <p:animMotion origin="layout" path="M -0.00017 -0.00023 L 0.03506 0.09114 " pathEditMode="relative" rAng="0" ptsTypes="AA">
                                      <p:cBhvr>
                                        <p:cTn id="63" dur="1000" fill="hold"/>
                                        <p:tgtEl>
                                          <p:spTgt spid="69"/>
                                        </p:tgtEl>
                                        <p:attrNameLst>
                                          <p:attrName>ppt_x</p:attrName>
                                          <p:attrName>ppt_y</p:attrName>
                                        </p:attrNameLst>
                                      </p:cBhvr>
                                      <p:rCtr x="1753" y="4557"/>
                                    </p:animMotion>
                                  </p:childTnLst>
                                </p:cTn>
                              </p:par>
                              <p:par>
                                <p:cTn id="64" presetID="42" presetClass="path" presetSubtype="0" accel="50000" decel="50000" fill="hold" grpId="1" nodeType="withEffect">
                                  <p:stCondLst>
                                    <p:cond delay="0"/>
                                  </p:stCondLst>
                                  <p:childTnLst>
                                    <p:animMotion origin="layout" path="M -0.00017 -0.00023 L 0.03523 0.09276 " pathEditMode="relative" rAng="0" ptsTypes="AA">
                                      <p:cBhvr>
                                        <p:cTn id="65" dur="1000" fill="hold"/>
                                        <p:tgtEl>
                                          <p:spTgt spid="70"/>
                                        </p:tgtEl>
                                        <p:attrNameLst>
                                          <p:attrName>ppt_x</p:attrName>
                                          <p:attrName>ppt_y</p:attrName>
                                        </p:attrNameLst>
                                      </p:cBhvr>
                                      <p:rCtr x="1770" y="465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6" grpId="1" animBg="1"/>
      <p:bldP spid="48" grpId="0"/>
      <p:bldP spid="48" grpId="1"/>
      <p:bldP spid="61" grpId="0" animBg="1"/>
      <p:bldP spid="62" grpId="0"/>
      <p:bldP spid="63" grpId="0" animBg="1"/>
      <p:bldP spid="63" grpId="1" animBg="1"/>
      <p:bldP spid="64" grpId="0"/>
      <p:bldP spid="64" grpId="1"/>
      <p:bldP spid="65" grpId="0" animBg="1"/>
      <p:bldP spid="65" grpId="1" animBg="1"/>
      <p:bldP spid="66" grpId="0"/>
      <p:bldP spid="66" grpId="1"/>
      <p:bldP spid="67" grpId="0" animBg="1"/>
      <p:bldP spid="67" grpId="1" animBg="1"/>
      <p:bldP spid="68" grpId="0"/>
      <p:bldP spid="68" grpId="1"/>
      <p:bldP spid="69" grpId="0" animBg="1"/>
      <p:bldP spid="69" grpId="1" animBg="1"/>
      <p:bldP spid="70" grpId="0"/>
      <p:bldP spid="70"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799" y="381000"/>
            <a:ext cx="5363293" cy="492125"/>
          </a:xfrm>
        </p:spPr>
        <p:txBody>
          <a:bodyPr/>
          <a:lstStyle/>
          <a:p>
            <a:r>
              <a:rPr lang="en-US" dirty="0" smtClean="0"/>
              <a:t>Useless Write </a:t>
            </a:r>
            <a:r>
              <a:rPr lang="en-US" dirty="0"/>
              <a:t>Backs (</a:t>
            </a:r>
            <a:r>
              <a:rPr lang="en-US" dirty="0" smtClean="0"/>
              <a:t>8MB LLC)</a:t>
            </a:r>
            <a:endParaRPr lang="en-US" dirty="0"/>
          </a:p>
        </p:txBody>
      </p:sp>
      <p:pic>
        <p:nvPicPr>
          <p:cNvPr id="7" name="Picture 6"/>
          <p:cNvPicPr>
            <a:picLocks noChangeAspect="1"/>
          </p:cNvPicPr>
          <p:nvPr/>
        </p:nvPicPr>
        <p:blipFill>
          <a:blip r:embed="rId3"/>
          <a:stretch>
            <a:fillRect/>
          </a:stretch>
        </p:blipFill>
        <p:spPr>
          <a:xfrm>
            <a:off x="3429000" y="5467482"/>
            <a:ext cx="3270250" cy="558668"/>
          </a:xfrm>
          <a:prstGeom prst="rect">
            <a:avLst/>
          </a:prstGeom>
        </p:spPr>
      </p:pic>
      <p:pic>
        <p:nvPicPr>
          <p:cNvPr id="9" name="Content Placeholder 8" descr="countEvict-useless-wb.pdf"/>
          <p:cNvPicPr>
            <a:picLocks noGrp="1" noChangeAspect="1"/>
          </p:cNvPicPr>
          <p:nvPr>
            <p:ph idx="1"/>
          </p:nvPr>
        </p:nvPicPr>
        <p:blipFill rotWithShape="1">
          <a:blip r:embed="rId4">
            <a:extLst>
              <a:ext uri="{28A0092B-C50C-407E-A947-70E740481C1C}">
                <a14:useLocalDpi xmlns:a14="http://schemas.microsoft.com/office/drawing/2010/main" val="0"/>
              </a:ext>
            </a:extLst>
          </a:blip>
          <a:srcRect l="200" t="13143" r="916"/>
          <a:stretch/>
        </p:blipFill>
        <p:spPr>
          <a:xfrm>
            <a:off x="896605" y="1103552"/>
            <a:ext cx="7437770" cy="5081348"/>
          </a:xfrm>
        </p:spPr>
      </p:pic>
      <p:sp>
        <p:nvSpPr>
          <p:cNvPr id="10" name="Slide Number Placeholder 9"/>
          <p:cNvSpPr>
            <a:spLocks noGrp="1"/>
          </p:cNvSpPr>
          <p:nvPr>
            <p:ph type="sldNum" sz="quarter" idx="11"/>
          </p:nvPr>
        </p:nvSpPr>
        <p:spPr/>
        <p:txBody>
          <a:bodyPr/>
          <a:lstStyle/>
          <a:p>
            <a:r>
              <a:rPr lang="nl-NL" smtClean="0"/>
              <a:t>p. </a:t>
            </a:r>
            <a:fld id="{7140F55F-91FA-1542-BC32-3C37D3DC9FD7}" type="slidenum">
              <a:rPr lang="nl-NL" smtClean="0"/>
              <a:pPr/>
              <a:t>9</a:t>
            </a:fld>
            <a:r>
              <a:rPr lang="nl-NL" smtClean="0">
                <a:latin typeface="Times New Roman" charset="0"/>
              </a:rPr>
              <a:t> </a:t>
            </a:r>
            <a:endParaRPr lang="nl-NL">
              <a:latin typeface="Times New Roman" charset="0"/>
            </a:endParaRPr>
          </a:p>
        </p:txBody>
      </p:sp>
    </p:spTree>
    <p:extLst>
      <p:ext uri="{BB962C8B-B14F-4D97-AF65-F5344CB8AC3E}">
        <p14:creationId xmlns:p14="http://schemas.microsoft.com/office/powerpoint/2010/main" val="29995939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GhentUniversityFromKenzo">
  <a:themeElements>
    <a:clrScheme name="presentatie_Inte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e_Intec">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defRPr kumimoji="0" lang="nl-NL" sz="2800" b="0" i="1" u="none" strike="noStrike" cap="none" normalizeH="0" baseline="0" smtClean="0">
            <a:ln>
              <a:noFill/>
            </a:ln>
            <a:solidFill>
              <a:srgbClr val="5F5F5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rgbClr val="0A1E60"/>
          </a:buClr>
          <a:buSzPct val="75000"/>
          <a:buFont typeface="Wingdings" pitchFamily="80" charset="2"/>
          <a:buNone/>
          <a:tabLst/>
          <a:defRPr kumimoji="0" lang="nl-NL" sz="2800" b="0" i="1" u="none" strike="noStrike" cap="none" normalizeH="0" baseline="0" smtClean="0">
            <a:ln>
              <a:noFill/>
            </a:ln>
            <a:solidFill>
              <a:srgbClr val="5F5F5F"/>
            </a:solidFill>
            <a:effectLst/>
            <a:latin typeface="Arial" charset="0"/>
          </a:defRPr>
        </a:defPPr>
      </a:lstStyle>
    </a:lnDef>
  </a:objectDefaults>
  <a:extraClrSchemeLst>
    <a:extraClrScheme>
      <a:clrScheme name="presentatie_Intec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tie_Inte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tie_Intec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tie_Intec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tie_Inte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tie_Inte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tie_Inte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resentatie_Inte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e_Intec">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resentatie_Inte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e_Intec">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resentatie_Inte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e_Intec">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resentatie_Inte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e_Intec">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presentatie_Inte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e_Intec">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presentatie_Inte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e_Intec">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presentatie_Inte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e_Intec">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presentatie_Inte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e_Intec">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presentatie_Inte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e_Intec">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GhentUniversityFromKenzo.thmx</Template>
  <TotalTime>20434</TotalTime>
  <Words>2309</Words>
  <Application>Microsoft Macintosh PowerPoint</Application>
  <PresentationFormat>On-screen Show (4:3)</PresentationFormat>
  <Paragraphs>473</Paragraphs>
  <Slides>40</Slides>
  <Notes>34</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GhentUniversityFromKenzo</vt:lpstr>
      <vt:lpstr>Cooperative Cache Scrubbing</vt:lpstr>
      <vt:lpstr>Multicore Challenge</vt:lpstr>
      <vt:lpstr>Problem: Allocation Wall</vt:lpstr>
      <vt:lpstr>Problem: Bandwidth &amp; Power Wall</vt:lpstr>
      <vt:lpstr>Cooperative Cache Scrubbing</vt:lpstr>
      <vt:lpstr>Generational Garbage Collection</vt:lpstr>
      <vt:lpstr>Dead Lines in LLC (8MB)</vt:lpstr>
      <vt:lpstr>Dead Data Written Back?</vt:lpstr>
      <vt:lpstr>Useless Write Backs (8MB LLC)</vt:lpstr>
      <vt:lpstr>Cooperative Cache Scrubbing</vt:lpstr>
      <vt:lpstr>Dead Data Written in Cache?</vt:lpstr>
      <vt:lpstr>Dead Lines Written in LLC (8MB)</vt:lpstr>
      <vt:lpstr>SW-HW Cooperative Scrubbing</vt:lpstr>
      <vt:lpstr>SW-HW Cooperative Scrubbing</vt:lpstr>
      <vt:lpstr>MESI Coherence Transitions</vt:lpstr>
      <vt:lpstr>MESI Coherence Transitions</vt:lpstr>
      <vt:lpstr>Methodology</vt:lpstr>
      <vt:lpstr>DRAM Writes (8MB nursery)</vt:lpstr>
      <vt:lpstr>DRAM Writes (8MB nursery)</vt:lpstr>
      <vt:lpstr>DRAM Writes (8MB nursery)</vt:lpstr>
      <vt:lpstr>DRAM Reads (8MB nursery)</vt:lpstr>
      <vt:lpstr>DRAM Reads (8MB nursery)</vt:lpstr>
      <vt:lpstr>DRAM Reads (8MB nursery)</vt:lpstr>
      <vt:lpstr>DRAM Reads (8MB nursery)</vt:lpstr>
      <vt:lpstr>DRAM Reads (8MB nursery)</vt:lpstr>
      <vt:lpstr>Dynamic DRAM Energy (8MB nursery)</vt:lpstr>
      <vt:lpstr>Dynamic DRAM Energy (8MB nursery)</vt:lpstr>
      <vt:lpstr>Total DRAM Energy</vt:lpstr>
      <vt:lpstr>Total DRAM Energy</vt:lpstr>
      <vt:lpstr>Total DRAM Traffic</vt:lpstr>
      <vt:lpstr>clclean+clzero Improvements</vt:lpstr>
      <vt:lpstr>Related Work</vt:lpstr>
      <vt:lpstr>Conclusions</vt:lpstr>
      <vt:lpstr>PowerPoint Presentation</vt:lpstr>
      <vt:lpstr>Execution Time (8MB nursery)</vt:lpstr>
      <vt:lpstr>Changes to MESI coherence protocol</vt:lpstr>
      <vt:lpstr>Total DRAM Energy (8MB nursery)</vt:lpstr>
      <vt:lpstr>Execution Time Across Nurseries</vt:lpstr>
      <vt:lpstr>Execution Time</vt:lpstr>
      <vt:lpstr>Dynamic DRAM Energy 8MB Nursery</vt:lpstr>
    </vt:vector>
  </TitlesOfParts>
  <Company>EPFL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Cooperative Cache Scrubbing</dc:title>
  <dc:creator>Jennifer Sartor</dc:creator>
  <cp:lastModifiedBy>Jennifer Sartor</cp:lastModifiedBy>
  <cp:revision>694</cp:revision>
  <cp:lastPrinted>2014-06-05T14:21:54Z</cp:lastPrinted>
  <dcterms:created xsi:type="dcterms:W3CDTF">2014-06-04T11:44:45Z</dcterms:created>
  <dcterms:modified xsi:type="dcterms:W3CDTF">2014-08-25T17:43:20Z</dcterms:modified>
</cp:coreProperties>
</file>