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69" r:id="rId2"/>
    <p:sldMasterId id="2147483778" r:id="rId3"/>
    <p:sldMasterId id="2147483785" r:id="rId4"/>
    <p:sldMasterId id="2147483792" r:id="rId5"/>
    <p:sldMasterId id="2147483799" r:id="rId6"/>
    <p:sldMasterId id="2147483806" r:id="rId7"/>
  </p:sldMasterIdLst>
  <p:notesMasterIdLst>
    <p:notesMasterId r:id="rId15"/>
  </p:notesMasterIdLst>
  <p:handoutMasterIdLst>
    <p:handoutMasterId r:id="rId16"/>
  </p:handoutMasterIdLst>
  <p:sldIdLst>
    <p:sldId id="256" r:id="rId8"/>
    <p:sldId id="333" r:id="rId9"/>
    <p:sldId id="335" r:id="rId10"/>
    <p:sldId id="385" r:id="rId11"/>
    <p:sldId id="381" r:id="rId12"/>
    <p:sldId id="383" r:id="rId13"/>
    <p:sldId id="344" r:id="rId14"/>
  </p:sldIdLst>
  <p:sldSz cx="9144000" cy="5143500" type="screen16x9"/>
  <p:notesSz cx="6858000" cy="9144000"/>
  <p:defaultTextStyle>
    <a:defPPr>
      <a:defRPr lang="en-US"/>
    </a:defPPr>
    <a:lvl1pPr marL="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5" orient="horz" pos="2928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8EC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4"/>
    <p:restoredTop sz="94720"/>
  </p:normalViewPr>
  <p:slideViewPr>
    <p:cSldViewPr snapToGrid="0">
      <p:cViewPr>
        <p:scale>
          <a:sx n="135" d="100"/>
          <a:sy n="135" d="100"/>
        </p:scale>
        <p:origin x="184" y="336"/>
      </p:cViewPr>
      <p:guideLst>
        <p:guide orient="horz" pos="3140"/>
        <p:guide orient="horz" pos="29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2D495-AFBC-D049-9D2A-D4CC16EF0503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52AA6-2B99-6D4C-A44D-6EF5FEC7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8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5557" y="4247147"/>
            <a:ext cx="609872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080982" y="8701475"/>
            <a:ext cx="696036" cy="2308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>
              <a:defRPr sz="900" b="0" i="0"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7B91B61D-47B7-A144-8E63-D9376A6761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28820" y="8701475"/>
            <a:ext cx="2535988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i="0" cap="all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Confidential INTERNAL USE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9" y="8732231"/>
            <a:ext cx="566612" cy="1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5430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1pPr>
    <a:lvl2pPr marL="565785" indent="-154305" algn="l" defTabSz="411480" rtl="0" eaLnBrk="1" latinLnBrk="0" hangingPunct="1">
      <a:buClr>
        <a:srgbClr val="007BB8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2pPr>
    <a:lvl3pPr marL="97726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3pPr>
    <a:lvl4pPr marL="1388745" indent="-154305" algn="l" defTabSz="411480" rtl="0" eaLnBrk="1" latinLnBrk="0" hangingPunct="1">
      <a:buClr>
        <a:srgbClr val="007BB8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4pPr>
    <a:lvl5pPr marL="1800225" indent="-154305" algn="l" defTabSz="411480" rtl="0" eaLnBrk="1" latinLnBrk="0" hangingPunct="1">
      <a:buClr>
        <a:srgbClr val="6A036A"/>
      </a:buClr>
      <a:buFont typeface="Courier New" charset="0"/>
      <a:buChar char="o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5pPr>
    <a:lvl6pPr marL="205740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35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B61D-47B7-A144-8E63-D9376A6761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0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7" y="3042176"/>
            <a:ext cx="8421086" cy="430887"/>
          </a:xfrm>
        </p:spPr>
        <p:txBody>
          <a:bodyPr wrap="square" lIns="108000" rIns="0" anchor="b">
            <a:spAutoFit/>
          </a:bodyPr>
          <a:lstStyle>
            <a:lvl1pPr algn="ctr">
              <a:defRPr sz="2200" baseline="0">
                <a:solidFill>
                  <a:schemeClr val="tx2"/>
                </a:solidFill>
              </a:defRPr>
            </a:lvl1pPr>
          </a:lstStyle>
          <a:p>
            <a:r>
              <a:rPr lang="nl-BE"/>
              <a:t>A SHOrt teasing title can be put here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456" y="3398767"/>
            <a:ext cx="8421089" cy="341632"/>
          </a:xfrm>
        </p:spPr>
        <p:txBody>
          <a:bodyPr wrap="square" lIns="108000" rIns="0" anchor="t">
            <a:spAutoFit/>
          </a:bodyPr>
          <a:lstStyle>
            <a:lvl1pPr marL="0" indent="0" algn="ctr">
              <a:buNone/>
              <a:defRPr sz="1620" cap="all"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Your Name here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bg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30795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bg1"/>
                </a:solidFill>
              </a:rPr>
              <a:t>CONFIDENTIAL – INTERNAL USE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1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416278"/>
            <a:ext cx="7556313" cy="430887"/>
          </a:xfrm>
        </p:spPr>
        <p:txBody>
          <a:bodyPr anchor="b" anchorCtr="0"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847165"/>
            <a:ext cx="7558960" cy="58102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01706" y="4804590"/>
            <a:ext cx="2925451" cy="2869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15"/>
          </a:p>
        </p:txBody>
      </p:sp>
      <p:sp>
        <p:nvSpPr>
          <p:cNvPr id="14" name="Rectangle 13"/>
          <p:cNvSpPr/>
          <p:nvPr userDrawn="1"/>
        </p:nvSpPr>
        <p:spPr>
          <a:xfrm>
            <a:off x="3226239" y="4809685"/>
            <a:ext cx="2964038" cy="2869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255591" y="4811941"/>
            <a:ext cx="2673256" cy="286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15"/>
          </a:p>
        </p:txBody>
      </p:sp>
      <p:pic>
        <p:nvPicPr>
          <p:cNvPr id="11" name="Picture 10" descr="CrossLang_CMYK_picto_po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2" y="116461"/>
            <a:ext cx="374822" cy="3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0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15"/>
          </a:p>
        </p:txBody>
      </p:sp>
      <p:sp>
        <p:nvSpPr>
          <p:cNvPr id="12" name="Rectangle 11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1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489472"/>
            <a:ext cx="3657600" cy="3105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4817689"/>
            <a:ext cx="2133600" cy="273844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1706" y="4817689"/>
            <a:ext cx="6122894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CrossLang_CMYK_picto_po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2" y="116461"/>
            <a:ext cx="374822" cy="3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77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1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4817689"/>
            <a:ext cx="2133600" cy="273844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1706" y="4817689"/>
            <a:ext cx="6122894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rossLang_CMYK_picto_po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2" y="116461"/>
            <a:ext cx="374822" cy="3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21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4817689"/>
            <a:ext cx="2133600" cy="273844"/>
          </a:xfrm>
          <a:prstGeom prst="rect">
            <a:avLst/>
          </a:prstGeom>
        </p:spPr>
        <p:txBody>
          <a:bodyPr/>
          <a:lstStyle/>
          <a:p>
            <a:fld id="{D728701E-CAF4-4159-9B3E-41C86DFFA30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1706" y="4817689"/>
            <a:ext cx="6122894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rossLang_CMYK_picto_po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2" y="116461"/>
            <a:ext cx="374822" cy="3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225"/>
              </a:spcBef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4819230"/>
            <a:ext cx="1232647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4819230"/>
            <a:ext cx="2617694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divider">
    <p:bg>
      <p:bg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58385"/>
            <a:ext cx="8839200" cy="42473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bg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9085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5021264" y="4894325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</p:spTree>
    <p:extLst>
      <p:ext uri="{BB962C8B-B14F-4D97-AF65-F5344CB8AC3E}">
        <p14:creationId xmlns:p14="http://schemas.microsoft.com/office/powerpoint/2010/main" val="4167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8" Type="http://schemas.openxmlformats.org/officeDocument/2006/relationships/image" Target="../media/image1.png"/><Relationship Id="rId9" Type="http://schemas.openxmlformats.org/officeDocument/2006/relationships/image" Target="../media/image7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8" Type="http://schemas.openxmlformats.org/officeDocument/2006/relationships/image" Target="../media/image8.png"/><Relationship Id="rId9" Type="http://schemas.microsoft.com/office/2007/relationships/hdphoto" Target="../media/hdphoto1.wdp"/><Relationship Id="rId10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theme" Target="../theme/theme4.xml"/><Relationship Id="rId8" Type="http://schemas.openxmlformats.org/officeDocument/2006/relationships/image" Target="../media/image9.jpeg"/><Relationship Id="rId9" Type="http://schemas.microsoft.com/office/2007/relationships/hdphoto" Target="../media/hdphoto2.wdp"/><Relationship Id="rId10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8" Type="http://schemas.openxmlformats.org/officeDocument/2006/relationships/image" Target="../media/image10.png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8" Type="http://schemas.openxmlformats.org/officeDocument/2006/relationships/image" Target="../media/image11.png"/><Relationship Id="rId9" Type="http://schemas.microsoft.com/office/2007/relationships/hdphoto" Target="../media/hdphoto3.wdp"/><Relationship Id="rId10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microsoft.com/office/2007/relationships/hdphoto" Target="../media/hdphoto2.wdp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theme" Target="../theme/theme7.xml"/><Relationship Id="rId9" Type="http://schemas.openxmlformats.org/officeDocument/2006/relationships/image" Target="../media/image11.png"/><Relationship Id="rId10" Type="http://schemas.microsoft.com/office/2007/relationships/hdphoto" Target="../media/hdphoto3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8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56" r:id="rId4"/>
    <p:sldLayoutId id="2147483659" r:id="rId5"/>
    <p:sldLayoutId id="2147483654" r:id="rId6"/>
    <p:sldLayoutId id="2147483657" r:id="rId7"/>
    <p:sldLayoutId id="2147483655" r:id="rId8"/>
    <p:sldLayoutId id="2147483687" r:id="rId9"/>
    <p:sldLayoutId id="2147483688" r:id="rId10"/>
    <p:sldLayoutId id="2147483717" r:id="rId11"/>
    <p:sldLayoutId id="2147483834" r:id="rId12"/>
    <p:sldLayoutId id="2147483835" r:id="rId13"/>
    <p:sldLayoutId id="2147483836" r:id="rId14"/>
    <p:sldLayoutId id="214748386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8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9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8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9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8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80581"/>
            <a:ext cx="792136" cy="210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4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762607"/>
            <a:ext cx="400711" cy="30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8" name="Picture 7" descr="Solliance_high.jp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980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8" name="Picture 7" descr="4-Exascienc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873805"/>
            <a:ext cx="464996" cy="225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4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0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9" name="Picture 8" descr="5-energyville.png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74328"/>
            <a:ext cx="514398" cy="21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2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1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>
                <a:solidFill>
                  <a:schemeClr val="tx1"/>
                </a:solidFill>
              </a:rPr>
              <a:t>CONFIDENTIAL – INTERNAL USE</a:t>
            </a:r>
          </a:p>
        </p:txBody>
      </p:sp>
      <p:pic>
        <p:nvPicPr>
          <p:cNvPr id="8" name="Picture 7" descr="5-energyville.png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12" y="4874328"/>
            <a:ext cx="514398" cy="213028"/>
          </a:xfrm>
          <a:prstGeom prst="rect">
            <a:avLst/>
          </a:prstGeom>
        </p:spPr>
      </p:pic>
      <p:pic>
        <p:nvPicPr>
          <p:cNvPr id="10" name="Picture 9" descr="Solliance_high.jpg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5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6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5"/>
        </a:buBlip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5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14"/>
        </a:buBlip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0" Type="http://schemas.openxmlformats.org/officeDocument/2006/relationships/image" Target="../media/image20.jp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0.jpg"/><Relationship Id="rId7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g"/><Relationship Id="rId12" Type="http://schemas.openxmlformats.org/officeDocument/2006/relationships/image" Target="../media/image25.png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microsoft.com/office/2007/relationships/media" Target="../media/media4.mp4"/><Relationship Id="rId6" Type="http://schemas.openxmlformats.org/officeDocument/2006/relationships/video" Target="../media/media4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457" y="3196064"/>
            <a:ext cx="8421086" cy="276999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Profiling Individuals from speech &amp;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38" y="1101662"/>
            <a:ext cx="8468280" cy="1159107"/>
          </a:xfrm>
        </p:spPr>
        <p:txBody>
          <a:bodyPr>
            <a:normAutofit/>
          </a:bodyPr>
          <a:lstStyle/>
          <a:p>
            <a:r>
              <a:rPr lang="en-US" dirty="0" smtClean="0"/>
              <a:t>soft skills</a:t>
            </a:r>
            <a:endParaRPr lang="en-US" dirty="0"/>
          </a:p>
          <a:p>
            <a:r>
              <a:rPr lang="en-US" dirty="0" smtClean="0"/>
              <a:t>hard skills</a:t>
            </a:r>
          </a:p>
          <a:p>
            <a:r>
              <a:rPr lang="en-US" dirty="0" smtClean="0"/>
              <a:t>emotional/mental state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60630" y="789230"/>
            <a:ext cx="8753475" cy="369332"/>
          </a:xfrm>
        </p:spPr>
        <p:txBody>
          <a:bodyPr/>
          <a:lstStyle/>
          <a:p>
            <a:r>
              <a:rPr lang="en-US" dirty="0" smtClean="0"/>
              <a:t>Profiling Individuals from speech &amp; written texts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77943" y="2434828"/>
            <a:ext cx="875347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/>
              <a:buNone/>
              <a:defRPr sz="1800" b="0" i="0" kern="1200" cap="all" baseline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Domains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3138" y="2804160"/>
            <a:ext cx="8468280" cy="782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2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Tx/>
              <a:buBlip>
                <a:blip r:embed="rId3"/>
              </a:buBlip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human resources (job matching, EVC,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x-none"/>
          </a:p>
          <a:p>
            <a:r>
              <a:rPr lang="en-US" dirty="0" smtClean="0"/>
              <a:t>customer care (contact center, eHealth,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x-non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25" y="1158562"/>
            <a:ext cx="1134475" cy="11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49" y="484141"/>
            <a:ext cx="4424312" cy="183561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>
                <a:solidFill>
                  <a:schemeClr val="accent1"/>
                </a:solidFill>
              </a:rPr>
              <a:t>3</a:t>
            </a:fld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/>
          <p:cNvCxnSpPr>
            <a:endCxn id="18" idx="1"/>
          </p:cNvCxnSpPr>
          <p:nvPr/>
        </p:nvCxnSpPr>
        <p:spPr>
          <a:xfrm>
            <a:off x="1998837" y="4298845"/>
            <a:ext cx="855725" cy="9357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48" y="2319760"/>
            <a:ext cx="1626538" cy="11347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81" y="2760781"/>
            <a:ext cx="2275574" cy="13875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2" y="3292999"/>
            <a:ext cx="1623022" cy="1126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2" y="569348"/>
            <a:ext cx="1623022" cy="12172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"/>
          <a:stretch/>
        </p:blipFill>
        <p:spPr>
          <a:xfrm>
            <a:off x="7610618" y="354497"/>
            <a:ext cx="1378447" cy="17806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62" y="3864019"/>
            <a:ext cx="1816338" cy="888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52" y="3508928"/>
            <a:ext cx="1036913" cy="10369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70" y="2050616"/>
            <a:ext cx="1208327" cy="13364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079" y="217278"/>
            <a:ext cx="2214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telephone conversations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30522" y="380826"/>
            <a:ext cx="1756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1"/>
                </a:solidFill>
              </a:rPr>
              <a:t>speech recognition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76737" y="2442264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1"/>
                </a:solidFill>
              </a:rPr>
              <a:t>topic    identification</a:t>
            </a:r>
            <a:endParaRPr lang="en-GB" sz="1600" dirty="0" smtClean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30522" y="1974394"/>
            <a:ext cx="1948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1"/>
                </a:solidFill>
              </a:rPr>
              <a:t>speaker identification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3840" y="2581646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speech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53620" y="3584926"/>
            <a:ext cx="2501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smtClean="0">
                <a:solidFill>
                  <a:schemeClr val="accent1"/>
                </a:solidFill>
              </a:rPr>
              <a:t>emotion/stress/mental state</a:t>
            </a:r>
            <a:endParaRPr lang="en-GB" sz="1600" dirty="0" smtClean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7474" y="4749821"/>
            <a:ext cx="99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i="1" dirty="0" smtClean="0"/>
              <a:t>soft skills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80" y="42272"/>
            <a:ext cx="2132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written communication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079" y="4387794"/>
            <a:ext cx="235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face-to-face</a:t>
            </a:r>
            <a:r>
              <a:rPr lang="en-GB" sz="1600" dirty="0"/>
              <a:t> </a:t>
            </a:r>
            <a:r>
              <a:rPr lang="en-GB" sz="1600" dirty="0" smtClean="0"/>
              <a:t>conversations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34630" y="1352586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text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189162" y="473871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b="1" i="1" dirty="0" smtClean="0"/>
              <a:t>skills</a:t>
            </a:r>
            <a:endParaRPr lang="en-GB" sz="18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3661171" y="4749821"/>
            <a:ext cx="1906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i="1" dirty="0" smtClean="0">
                <a:solidFill>
                  <a:schemeClr val="bg1">
                    <a:lumMod val="50000"/>
                  </a:schemeClr>
                </a:solidFill>
              </a:rPr>
              <a:t>contact </a:t>
            </a:r>
            <a:r>
              <a:rPr lang="en-GB" sz="1600" b="1" i="1" dirty="0" err="1" smtClean="0">
                <a:solidFill>
                  <a:schemeClr val="bg1">
                    <a:lumMod val="50000"/>
                  </a:schemeClr>
                </a:solidFill>
              </a:rPr>
              <a:t>center</a:t>
            </a:r>
            <a:r>
              <a:rPr lang="en-GB" sz="1600" b="1" i="1" dirty="0" smtClean="0">
                <a:solidFill>
                  <a:schemeClr val="bg1">
                    <a:lumMod val="50000"/>
                  </a:schemeClr>
                </a:solidFill>
              </a:rPr>
              <a:t> info</a:t>
            </a:r>
            <a:endParaRPr lang="en-GB" sz="1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81303" y="1786614"/>
            <a:ext cx="0" cy="1506385"/>
          </a:xfrm>
          <a:prstGeom prst="line">
            <a:avLst/>
          </a:prstGeom>
          <a:ln w="63500" cmpd="sng">
            <a:solidFill>
              <a:schemeClr val="accent1"/>
            </a:solidFill>
          </a:ln>
          <a:effectLst>
            <a:outerShdw blurRad="381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57530" y="1244809"/>
            <a:ext cx="0" cy="752406"/>
          </a:xfrm>
          <a:prstGeom prst="line">
            <a:avLst/>
          </a:prstGeom>
          <a:ln w="63500" cmpd="sng">
            <a:solidFill>
              <a:schemeClr val="accent1"/>
            </a:solidFill>
          </a:ln>
          <a:effectLst>
            <a:outerShdw blurRad="381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065013" y="1974394"/>
            <a:ext cx="0" cy="264575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060333" y="3215491"/>
            <a:ext cx="5451" cy="25309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958155" y="1110961"/>
            <a:ext cx="289494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81303" y="2535870"/>
            <a:ext cx="2397017" cy="19959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986201" y="1110961"/>
            <a:ext cx="225" cy="3189414"/>
          </a:xfrm>
          <a:prstGeom prst="line">
            <a:avLst/>
          </a:prstGeom>
          <a:ln w="63500" cmpd="sng">
            <a:solidFill>
              <a:schemeClr val="accent1"/>
            </a:solidFill>
          </a:ln>
          <a:effectLst>
            <a:outerShdw blurRad="381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17" idx="1"/>
          </p:cNvCxnSpPr>
          <p:nvPr/>
        </p:nvCxnSpPr>
        <p:spPr>
          <a:xfrm>
            <a:off x="6634630" y="1244809"/>
            <a:ext cx="975988" cy="0"/>
          </a:xfrm>
          <a:prstGeom prst="line">
            <a:avLst/>
          </a:prstGeom>
          <a:ln w="63500" cmpd="sng">
            <a:solidFill>
              <a:schemeClr val="accent1"/>
            </a:solidFill>
          </a:ln>
          <a:effectLst>
            <a:outerShdw blurRad="381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6065013" y="1996217"/>
            <a:ext cx="1455750" cy="2996"/>
          </a:xfrm>
          <a:prstGeom prst="line">
            <a:avLst/>
          </a:prstGeom>
          <a:ln w="63500" cmpd="sng">
            <a:solidFill>
              <a:schemeClr val="accent1"/>
            </a:solidFill>
          </a:ln>
          <a:effectLst>
            <a:outerShdw blurRad="381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7487121" y="1974394"/>
            <a:ext cx="7364" cy="117298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487121" y="4033284"/>
            <a:ext cx="0" cy="758565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5737969" y="2186497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dirty="0" smtClean="0">
                <a:solidFill>
                  <a:schemeClr val="accent1"/>
                </a:solidFill>
              </a:rPr>
              <a:t>PCM</a:t>
            </a:r>
            <a:endParaRPr lang="en-GB" sz="1800" dirty="0">
              <a:solidFill>
                <a:schemeClr val="accent1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6065784" y="4586187"/>
            <a:ext cx="5451" cy="25309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4886962" y="2671549"/>
            <a:ext cx="13152" cy="2167730"/>
          </a:xfrm>
          <a:prstGeom prst="straightConnector1">
            <a:avLst/>
          </a:prstGeom>
          <a:ln w="63500">
            <a:solidFill>
              <a:schemeClr val="bg1">
                <a:lumMod val="65000"/>
              </a:schemeClr>
            </a:solidFill>
            <a:tailEnd type="triangle"/>
          </a:ln>
          <a:effectLst>
            <a:outerShdw blurRad="381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4662020" y="4063228"/>
            <a:ext cx="533249" cy="10467"/>
          </a:xfrm>
          <a:prstGeom prst="line">
            <a:avLst/>
          </a:prstGeom>
          <a:ln w="63500" cmpd="sng">
            <a:solidFill>
              <a:schemeClr val="accent1"/>
            </a:solidFill>
          </a:ln>
          <a:effectLst>
            <a:outerShdw blurRad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654080" y="2516928"/>
            <a:ext cx="798166" cy="13008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4886962" y="1621012"/>
            <a:ext cx="596" cy="90892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4662021" y="4464119"/>
            <a:ext cx="231517" cy="3100"/>
          </a:xfrm>
          <a:prstGeom prst="line">
            <a:avLst/>
          </a:prstGeom>
          <a:ln w="63500" cmpd="sng">
            <a:solidFill>
              <a:schemeClr val="bg1">
                <a:lumMod val="65000"/>
              </a:schemeClr>
            </a:solidFill>
          </a:ln>
          <a:effectLst>
            <a:outerShdw blurRad="381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4653483" y="2674112"/>
            <a:ext cx="246631" cy="4490"/>
          </a:xfrm>
          <a:prstGeom prst="line">
            <a:avLst/>
          </a:prstGeom>
          <a:ln w="63500" cmpd="sng">
            <a:solidFill>
              <a:schemeClr val="bg1">
                <a:lumMod val="65000"/>
              </a:schemeClr>
            </a:solidFill>
          </a:ln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5163096" y="2777227"/>
            <a:ext cx="8746" cy="1285999"/>
          </a:xfrm>
          <a:prstGeom prst="line">
            <a:avLst/>
          </a:prstGeom>
          <a:ln w="63500" cmpd="sng">
            <a:solidFill>
              <a:schemeClr val="accent1"/>
            </a:solidFill>
          </a:ln>
          <a:effectLst>
            <a:outerShdw blurRad="381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5162752" y="2808473"/>
            <a:ext cx="289494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3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Communication Model (PCM)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591004"/>
            <a:ext cx="8753475" cy="4395515"/>
          </a:xfrm>
        </p:spPr>
        <p:txBody>
          <a:bodyPr>
            <a:normAutofit/>
          </a:bodyPr>
          <a:lstStyle/>
          <a:p>
            <a:r>
              <a:rPr lang="en-US" dirty="0" smtClean="0"/>
              <a:t>Result of Dr</a:t>
            </a:r>
            <a:r>
              <a:rPr lang="en-US" dirty="0"/>
              <a:t>. </a:t>
            </a:r>
            <a:r>
              <a:rPr lang="en-US" dirty="0" smtClean="0"/>
              <a:t>T. </a:t>
            </a:r>
            <a:r>
              <a:rPr lang="en-US" dirty="0" err="1" smtClean="0"/>
              <a:t>Kahler’s</a:t>
            </a:r>
            <a:r>
              <a:rPr lang="en-US" dirty="0" smtClean="0"/>
              <a:t> research (1970’s) in </a:t>
            </a:r>
            <a:r>
              <a:rPr lang="en-US" dirty="0"/>
              <a:t>partnership with </a:t>
            </a:r>
            <a:r>
              <a:rPr lang="en-US" dirty="0" smtClean="0"/>
              <a:t>NASA</a:t>
            </a:r>
          </a:p>
          <a:p>
            <a:r>
              <a:rPr lang="en-US" dirty="0" smtClean="0"/>
              <a:t>Introduced </a:t>
            </a:r>
            <a:r>
              <a:rPr lang="en-US" dirty="0"/>
              <a:t>in </a:t>
            </a:r>
            <a:r>
              <a:rPr lang="en-US" dirty="0" smtClean="0"/>
              <a:t>the US in 1982, in Europe in 1987 (by </a:t>
            </a:r>
            <a:r>
              <a:rPr lang="en-US" dirty="0"/>
              <a:t>Gérard </a:t>
            </a:r>
            <a:r>
              <a:rPr lang="en-US" dirty="0" err="1" smtClean="0"/>
              <a:t>Collignon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Tool that helps in:</a:t>
            </a:r>
          </a:p>
          <a:p>
            <a:pPr lvl="1"/>
            <a:r>
              <a:rPr lang="en-US" dirty="0" err="1"/>
              <a:t>optimise</a:t>
            </a:r>
            <a:r>
              <a:rPr lang="en-US" dirty="0"/>
              <a:t> relationship management</a:t>
            </a:r>
          </a:p>
          <a:p>
            <a:pPr lvl="1"/>
            <a:r>
              <a:rPr lang="en-US" dirty="0" smtClean="0"/>
              <a:t>development </a:t>
            </a:r>
            <a:r>
              <a:rPr lang="en-US" dirty="0"/>
              <a:t>of </a:t>
            </a:r>
            <a:r>
              <a:rPr lang="en-US" dirty="0" smtClean="0"/>
              <a:t>self-knowledge</a:t>
            </a:r>
          </a:p>
          <a:p>
            <a:pPr lvl="1"/>
            <a:r>
              <a:rPr lang="en-US" dirty="0" smtClean="0"/>
              <a:t>knowledge of others</a:t>
            </a:r>
          </a:p>
          <a:p>
            <a:r>
              <a:rPr lang="en-US" dirty="0" smtClean="0"/>
              <a:t>Describes personality as a unique combination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6 personality </a:t>
            </a:r>
            <a:r>
              <a:rPr lang="en-US" dirty="0" smtClean="0"/>
              <a:t>types</a:t>
            </a:r>
          </a:p>
          <a:p>
            <a:r>
              <a:rPr lang="en-US" dirty="0" smtClean="0"/>
              <a:t>Personality types are connected with</a:t>
            </a:r>
          </a:p>
          <a:p>
            <a:pPr lvl="1"/>
            <a:r>
              <a:rPr lang="en-US" dirty="0" err="1" smtClean="0"/>
              <a:t>behavioural</a:t>
            </a:r>
            <a:r>
              <a:rPr lang="en-US" dirty="0" smtClean="0"/>
              <a:t> traits</a:t>
            </a:r>
          </a:p>
          <a:p>
            <a:pPr lvl="1"/>
            <a:r>
              <a:rPr lang="en-US" dirty="0" smtClean="0"/>
              <a:t>preferential modes </a:t>
            </a:r>
            <a:r>
              <a:rPr lang="en-US" dirty="0"/>
              <a:t>of interpreting </a:t>
            </a:r>
            <a:r>
              <a:rPr lang="en-US" dirty="0" smtClean="0"/>
              <a:t>reality</a:t>
            </a:r>
          </a:p>
          <a:p>
            <a:pPr lvl="1"/>
            <a:r>
              <a:rPr lang="en-US" dirty="0" smtClean="0"/>
              <a:t>motivations</a:t>
            </a:r>
          </a:p>
          <a:p>
            <a:pPr lvl="1"/>
            <a:r>
              <a:rPr lang="en-US" dirty="0" smtClean="0"/>
              <a:t>ways </a:t>
            </a:r>
            <a:r>
              <a:rPr lang="en-US" dirty="0"/>
              <a:t>of </a:t>
            </a:r>
            <a:r>
              <a:rPr lang="en-US" dirty="0" smtClean="0"/>
              <a:t>communicating</a:t>
            </a:r>
          </a:p>
          <a:p>
            <a:pPr lvl="1"/>
            <a:r>
              <a:rPr lang="en-US" dirty="0" smtClean="0"/>
              <a:t>predictable</a:t>
            </a:r>
            <a:r>
              <a:rPr lang="en-US" dirty="0"/>
              <a:t>, observable </a:t>
            </a:r>
            <a:r>
              <a:rPr lang="en-US" dirty="0" err="1"/>
              <a:t>behaviour</a:t>
            </a:r>
            <a:r>
              <a:rPr lang="en-US" dirty="0"/>
              <a:t> under </a:t>
            </a:r>
            <a:r>
              <a:rPr lang="en-US" dirty="0" smtClean="0">
                <a:solidFill>
                  <a:schemeClr val="accent1"/>
                </a:solidFill>
              </a:rPr>
              <a:t>stress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7" y="1310326"/>
            <a:ext cx="3240034" cy="35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Communication Model (PCM)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583121"/>
            <a:ext cx="8753475" cy="43955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Belgium (FL) trainers:</a:t>
            </a:r>
            <a:br>
              <a:rPr lang="en-US" dirty="0" smtClean="0"/>
            </a:br>
            <a:r>
              <a:rPr lang="en-US" dirty="0" smtClean="0"/>
              <a:t>	Edwin </a:t>
            </a:r>
            <a:r>
              <a:rPr lang="en-US" dirty="0" err="1" smtClean="0"/>
              <a:t>Hantson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/>
              <a:t>M. Claire Van de </a:t>
            </a:r>
            <a:r>
              <a:rPr lang="en-US" dirty="0" err="1" smtClean="0"/>
              <a:t>Velde</a:t>
            </a:r>
            <a:r>
              <a:rPr lang="en-US" dirty="0" smtClean="0"/>
              <a:t> (2x </a:t>
            </a:r>
            <a:r>
              <a:rPr lang="en-US" dirty="0" err="1" smtClean="0"/>
              <a:t>UGent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Process </a:t>
            </a:r>
            <a:r>
              <a:rPr lang="en-US" dirty="0"/>
              <a:t>Communication </a:t>
            </a:r>
            <a:r>
              <a:rPr lang="en-US" dirty="0" smtClean="0"/>
              <a:t>Model is practical:</a:t>
            </a:r>
          </a:p>
          <a:p>
            <a:pPr lvl="1"/>
            <a:r>
              <a:rPr lang="en-US" dirty="0" smtClean="0"/>
              <a:t>connected with observations (not solely based on questionnaire)</a:t>
            </a:r>
          </a:p>
          <a:p>
            <a:pPr lvl="1"/>
            <a:r>
              <a:rPr lang="en-US" dirty="0" err="1" smtClean="0"/>
              <a:t>MatterSight</a:t>
            </a:r>
            <a:r>
              <a:rPr lang="en-US" dirty="0" smtClean="0"/>
              <a:t> and other companies are based on PCM</a:t>
            </a:r>
          </a:p>
          <a:p>
            <a:pPr lvl="1"/>
            <a:r>
              <a:rPr lang="en-US" dirty="0" smtClean="0"/>
              <a:t>tools </a:t>
            </a:r>
            <a:r>
              <a:rPr lang="en-US" dirty="0"/>
              <a:t>for successful everyday </a:t>
            </a:r>
            <a:r>
              <a:rPr lang="en-US" dirty="0" smtClean="0"/>
              <a:t>management</a:t>
            </a:r>
            <a:endParaRPr lang="en-US" dirty="0"/>
          </a:p>
          <a:p>
            <a:r>
              <a:rPr lang="en-US" dirty="0" smtClean="0"/>
              <a:t>Used in/for: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anagement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ales relations</a:t>
            </a:r>
          </a:p>
          <a:p>
            <a:pPr lvl="2"/>
            <a:r>
              <a:rPr lang="en-US" dirty="0" smtClean="0"/>
              <a:t>better customer experience</a:t>
            </a:r>
          </a:p>
          <a:p>
            <a:pPr lvl="2"/>
            <a:r>
              <a:rPr lang="en-US" dirty="0" smtClean="0"/>
              <a:t>less stress with sales persons</a:t>
            </a:r>
            <a:endParaRPr lang="en-US" dirty="0"/>
          </a:p>
          <a:p>
            <a:pPr lvl="1"/>
            <a:r>
              <a:rPr lang="en-US" dirty="0"/>
              <a:t>recruitment aid</a:t>
            </a:r>
          </a:p>
          <a:p>
            <a:pPr lvl="1"/>
            <a:r>
              <a:rPr lang="en-US" dirty="0" smtClean="0"/>
              <a:t>improve cooperation</a:t>
            </a:r>
          </a:p>
          <a:p>
            <a:pPr lvl="2"/>
            <a:r>
              <a:rPr lang="en-US" dirty="0" smtClean="0"/>
              <a:t>team building / individual or team coaching</a:t>
            </a:r>
            <a:endParaRPr lang="en-US" dirty="0"/>
          </a:p>
          <a:p>
            <a:pPr lvl="2"/>
            <a:r>
              <a:rPr lang="en-US" dirty="0"/>
              <a:t>c</a:t>
            </a:r>
            <a:r>
              <a:rPr lang="en-US" dirty="0" smtClean="0"/>
              <a:t>onflict </a:t>
            </a:r>
            <a:r>
              <a:rPr lang="en-US" dirty="0"/>
              <a:t>management</a:t>
            </a:r>
          </a:p>
          <a:p>
            <a:pPr lvl="2"/>
            <a:r>
              <a:rPr lang="en-US" dirty="0" smtClean="0"/>
              <a:t>internal trainers (transmitting competencies)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4" y="2227311"/>
            <a:ext cx="1909679" cy="2112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55" y="667760"/>
            <a:ext cx="3158050" cy="631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03" y="2957405"/>
            <a:ext cx="1859202" cy="185920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457143" y="3451810"/>
            <a:ext cx="597760" cy="396683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MOV0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26832" y="1273528"/>
            <a:ext cx="2080967" cy="156072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6164695" y="2053890"/>
            <a:ext cx="584897" cy="51020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7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667759"/>
            <a:ext cx="8753475" cy="42938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Speech recognition</a:t>
            </a:r>
          </a:p>
          <a:p>
            <a:pPr lvl="1"/>
            <a:r>
              <a:rPr lang="en-US" dirty="0" smtClean="0"/>
              <a:t>convert speech into text</a:t>
            </a:r>
          </a:p>
          <a:p>
            <a:pPr lvl="1"/>
            <a:r>
              <a:rPr lang="en-US" dirty="0" smtClean="0"/>
              <a:t>challenges:</a:t>
            </a:r>
          </a:p>
          <a:p>
            <a:pPr lvl="2"/>
            <a:r>
              <a:rPr lang="en-US" dirty="0" smtClean="0"/>
              <a:t>spontaneous speech</a:t>
            </a:r>
          </a:p>
          <a:p>
            <a:pPr lvl="2"/>
            <a:r>
              <a:rPr lang="en-US" dirty="0" smtClean="0"/>
              <a:t>dialects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Speaker </a:t>
            </a:r>
            <a:r>
              <a:rPr lang="en-US" dirty="0" smtClean="0"/>
              <a:t>identification</a:t>
            </a:r>
            <a:br>
              <a:rPr lang="en-US" dirty="0" smtClean="0"/>
            </a:br>
            <a:r>
              <a:rPr lang="en-US" dirty="0" smtClean="0"/>
              <a:t>Speaker </a:t>
            </a:r>
            <a:r>
              <a:rPr lang="en-US" dirty="0" err="1"/>
              <a:t>diarization</a:t>
            </a:r>
            <a:endParaRPr lang="en-US" dirty="0"/>
          </a:p>
          <a:p>
            <a:pPr lvl="1"/>
            <a:r>
              <a:rPr lang="en-US" dirty="0" smtClean="0"/>
              <a:t>who speaks when</a:t>
            </a:r>
          </a:p>
          <a:p>
            <a:pPr lvl="1"/>
            <a:r>
              <a:rPr lang="en-US" dirty="0" smtClean="0"/>
              <a:t>language/dialect spoken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Other non-verbal information</a:t>
            </a:r>
          </a:p>
          <a:p>
            <a:pPr lvl="1"/>
            <a:r>
              <a:rPr lang="en-US" dirty="0" smtClean="0"/>
              <a:t>emotion </a:t>
            </a:r>
            <a:r>
              <a:rPr lang="en-US" dirty="0"/>
              <a:t>(e.g. </a:t>
            </a:r>
            <a:r>
              <a:rPr lang="en-US" dirty="0" smtClean="0"/>
              <a:t>stress) </a:t>
            </a:r>
            <a:r>
              <a:rPr lang="en-US" dirty="0"/>
              <a:t>can be heard in a voice</a:t>
            </a:r>
          </a:p>
          <a:p>
            <a:pPr lvl="2"/>
            <a:r>
              <a:rPr lang="en-US" sz="1420" dirty="0"/>
              <a:t>happy</a:t>
            </a:r>
          </a:p>
          <a:p>
            <a:pPr lvl="2"/>
            <a:r>
              <a:rPr lang="en-US" sz="1420" dirty="0"/>
              <a:t>sad</a:t>
            </a:r>
          </a:p>
          <a:p>
            <a:pPr lvl="1"/>
            <a:r>
              <a:rPr lang="en-US" sz="1600" dirty="0" smtClean="0"/>
              <a:t>useful as extra information in may tasks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6</a:t>
            </a:fld>
            <a:endParaRPr lang="en-US"/>
          </a:p>
        </p:txBody>
      </p:sp>
      <p:pic>
        <p:nvPicPr>
          <p:cNvPr id="6" name="16a04F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2805" y="4164161"/>
            <a:ext cx="295656" cy="295656"/>
          </a:xfrm>
          <a:prstGeom prst="rect">
            <a:avLst/>
          </a:prstGeom>
        </p:spPr>
      </p:pic>
      <p:pic>
        <p:nvPicPr>
          <p:cNvPr id="7" name="16a04Tc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98461" y="4363784"/>
            <a:ext cx="295656" cy="29565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53" y="744464"/>
            <a:ext cx="1326147" cy="550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53" y="2291583"/>
            <a:ext cx="1444426" cy="1007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38" y="3870069"/>
            <a:ext cx="1311690" cy="641543"/>
          </a:xfrm>
          <a:prstGeom prst="rect">
            <a:avLst/>
          </a:prstGeom>
        </p:spPr>
      </p:pic>
      <p:pic>
        <p:nvPicPr>
          <p:cNvPr id="4" name="209210711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55185" y="591054"/>
            <a:ext cx="4444934" cy="29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1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 imec rebranded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ln>
          <a:noFill/>
        </a:ln>
        <a:effectLst/>
      </a:spPr>
      <a:bodyPr rtlCol="0" anchor="ctr"/>
      <a:lstStyle>
        <a:defPPr algn="ctr">
          <a:defRPr sz="14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imec - holst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imec - nerf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imec - sollia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imec - exascie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imec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imec - solliance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154</Words>
  <Application>Microsoft Macintosh PowerPoint</Application>
  <PresentationFormat>On-screen Show (16:9)</PresentationFormat>
  <Paragraphs>73</Paragraphs>
  <Slides>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Calibri</vt:lpstr>
      <vt:lpstr>Courier New</vt:lpstr>
      <vt:lpstr>Gill Sans MT</vt:lpstr>
      <vt:lpstr>Arial</vt:lpstr>
      <vt:lpstr>Office Theme imec rebranded</vt:lpstr>
      <vt:lpstr>imec - holst</vt:lpstr>
      <vt:lpstr>imec - nerf</vt:lpstr>
      <vt:lpstr>imec - solliance</vt:lpstr>
      <vt:lpstr>imec - exascience</vt:lpstr>
      <vt:lpstr>imec - energyville</vt:lpstr>
      <vt:lpstr>imec - solliance - energyville</vt:lpstr>
      <vt:lpstr>PowerPoint Presentation</vt:lpstr>
      <vt:lpstr>Project summary</vt:lpstr>
      <vt:lpstr>PowerPoint Presentation</vt:lpstr>
      <vt:lpstr>Process Communication Model (PCM)</vt:lpstr>
      <vt:lpstr>Process Communication Model (PCM)</vt:lpstr>
      <vt:lpstr>speech processing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Mental Health Checkup (provisional title)</dc:title>
  <cp:lastModifiedBy>Kris Demuynck</cp:lastModifiedBy>
  <cp:revision>57</cp:revision>
  <dcterms:modified xsi:type="dcterms:W3CDTF">2017-04-26T09:56:26Z</dcterms:modified>
</cp:coreProperties>
</file>