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3"/>
  </p:notesMasterIdLst>
  <p:handoutMasterIdLst>
    <p:handoutMasterId r:id="rId24"/>
  </p:handoutMasterIdLst>
  <p:sldIdLst>
    <p:sldId id="268" r:id="rId2"/>
    <p:sldId id="444" r:id="rId3"/>
    <p:sldId id="407" r:id="rId4"/>
    <p:sldId id="440" r:id="rId5"/>
    <p:sldId id="439" r:id="rId6"/>
    <p:sldId id="460" r:id="rId7"/>
    <p:sldId id="437" r:id="rId8"/>
    <p:sldId id="380" r:id="rId9"/>
    <p:sldId id="367" r:id="rId10"/>
    <p:sldId id="370" r:id="rId11"/>
    <p:sldId id="446" r:id="rId12"/>
    <p:sldId id="391" r:id="rId13"/>
    <p:sldId id="392" r:id="rId14"/>
    <p:sldId id="397" r:id="rId15"/>
    <p:sldId id="398" r:id="rId16"/>
    <p:sldId id="465" r:id="rId17"/>
    <p:sldId id="399" r:id="rId18"/>
    <p:sldId id="466" r:id="rId19"/>
    <p:sldId id="463" r:id="rId20"/>
    <p:sldId id="342" r:id="rId21"/>
    <p:sldId id="385" r:id="rId22"/>
  </p:sldIdLst>
  <p:sldSz cx="17338675" cy="9753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4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 Demuynck (UGent-imec)" initials="KD(" lastIdx="1" clrIdx="0">
    <p:extLst>
      <p:ext uri="{19B8F6BF-5375-455C-9EA6-DF929625EA0E}">
        <p15:presenceInfo xmlns:p15="http://schemas.microsoft.com/office/powerpoint/2012/main" userId="Kris Demuynck (UGent-imec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AFAFA"/>
    <a:srgbClr val="0033CC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6050" autoAdjust="0"/>
  </p:normalViewPr>
  <p:slideViewPr>
    <p:cSldViewPr snapToGrid="0">
      <p:cViewPr varScale="1">
        <p:scale>
          <a:sx n="68" d="100"/>
          <a:sy n="68" d="100"/>
        </p:scale>
        <p:origin x="1128" y="72"/>
      </p:cViewPr>
      <p:guideLst>
        <p:guide orient="horz" pos="3072"/>
        <p:guide pos="5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28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7AB2EA-23B1-FB4D-AEFF-6536D76062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60C6D4-0FED-4A4C-AEDC-978236DB9D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02C70-334A-A540-9AFB-0753C98D9F29}" type="datetimeFigureOut">
              <a:rPr lang="fr-FR" smtClean="0"/>
              <a:pPr/>
              <a:t>07/10/2020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77A51E-B84D-4B48-959F-46E9D6EC52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B71D75-98EA-F44D-969A-50C90C6039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78867-3912-AB48-AEBA-1C368A323A7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772303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5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noProof="0"/>
              <a:t>What still remains: language (abstract symbols, being creative, …)</a:t>
            </a:r>
            <a:endParaRPr lang="en-I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07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381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44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367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6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I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4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90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783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71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23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idx="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742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31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nl-B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03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0DBF95-6C17-4B42-9989-7FCC291C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890441-41E6-CD41-B324-2E30CACDE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FE1F14-0B51-C840-A57A-27A8BBA9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4B530F-9DC2-D04F-816A-79A4B6B5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1519178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F92960-1AEB-6040-9006-2AE7D868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27F6C8-5ADB-354E-869E-41F4FDF0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B3266B-C59E-EC42-8503-3BCD3D0A4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362089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0DB0F00-DFBB-F247-90B4-5309982D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519290"/>
            <a:ext cx="1495460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BFC2CF-0E7E-E242-8CD7-9C3B9BDE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034" y="2596444"/>
            <a:ext cx="1495460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5AC7A0-FA90-6A4B-AE7D-E968E5BE7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034" y="9040143"/>
            <a:ext cx="39012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2AD3AA-1876-FD49-9F68-7370CE575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436" y="9040143"/>
            <a:ext cx="585180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660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</p:sldLayoutIdLst>
  <p:hf sldNum="0" hd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092" indent="-325092" algn="l" defTabSz="1300368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276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460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644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29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8.jpeg"/><Relationship Id="rId7" Type="http://schemas.openxmlformats.org/officeDocument/2006/relationships/hyperlink" Target="https://www.youtube.com/watch?v=9QLNutP-rNo&amp;t=38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vjSohj-Iclc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youtu.be/IHZwWFHWa-w?t=416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tclQEigamq4" TargetMode="External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ef-at-service-catalogue.e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817B12-F2C8-4E5F-88C2-6438C075C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12152"/>
          <a:stretch/>
        </p:blipFill>
        <p:spPr>
          <a:xfrm>
            <a:off x="16624" y="298"/>
            <a:ext cx="17338675" cy="4738063"/>
          </a:xfrm>
        </p:spPr>
      </p:pic>
      <p:sp>
        <p:nvSpPr>
          <p:cNvPr id="9" name="Tekstvak 2">
            <a:extLst>
              <a:ext uri="{FF2B5EF4-FFF2-40B4-BE49-F238E27FC236}">
                <a16:creationId xmlns:a16="http://schemas.microsoft.com/office/drawing/2014/main" id="{8ED7142C-686E-4E00-9DFE-59E111956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55" y="0"/>
            <a:ext cx="13884812" cy="1205250"/>
          </a:xfrm>
          <a:prstGeom prst="rect">
            <a:avLst/>
          </a:prstGeom>
          <a:solidFill>
            <a:schemeClr val="tx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0040" tIns="65020" rIns="130040" bIns="65020" anchor="t" anchorCtr="0">
            <a:noAutofit/>
          </a:bodyPr>
          <a:lstStyle/>
          <a:p>
            <a:pPr defTabSz="1300368">
              <a:buClrTx/>
            </a:pP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6826" b="1" kern="1200" baseline="30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CEF </a:t>
            </a:r>
            <a:r>
              <a:rPr lang="nl-NL" sz="6826" b="1" kern="12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eTranslation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Conference</a:t>
            </a:r>
            <a:endParaRPr lang="en-IE" sz="6826" b="1" u="sng" kern="1200" dirty="0">
              <a:solidFill>
                <a:srgbClr val="FFFFFF"/>
              </a:solidFill>
              <a:latin typeface="UGent Panno Text" panose="0200050604000004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848FB-FF79-4DFF-8B39-B042DA63D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969" y="7579198"/>
            <a:ext cx="2535431" cy="1935438"/>
          </a:xfrm>
          <a:prstGeom prst="rect">
            <a:avLst/>
          </a:prstGeom>
        </p:spPr>
      </p:pic>
      <p:sp>
        <p:nvSpPr>
          <p:cNvPr id="7" name="Google Shape;190;p29">
            <a:extLst>
              <a:ext uri="{FF2B5EF4-FFF2-40B4-BE49-F238E27FC236}">
                <a16:creationId xmlns:a16="http://schemas.microsoft.com/office/drawing/2014/main" id="{0DD76090-A2A4-45F8-B887-08D603C40159}"/>
              </a:ext>
            </a:extLst>
          </p:cNvPr>
          <p:cNvSpPr txBox="1">
            <a:spLocks/>
          </p:cNvSpPr>
          <p:nvPr/>
        </p:nvSpPr>
        <p:spPr>
          <a:xfrm>
            <a:off x="7109254" y="6262549"/>
            <a:ext cx="3483979" cy="11590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30019" tIns="64992" rIns="130019" bIns="64992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00368">
              <a:lnSpc>
                <a:spcPct val="120000"/>
              </a:lnSpc>
              <a:spcBef>
                <a:spcPts val="0"/>
              </a:spcBef>
              <a:buClr>
                <a:srgbClr val="FFD200"/>
              </a:buClr>
              <a:buSzPts val="3000"/>
              <a:buNone/>
            </a:pPr>
            <a:r>
              <a:rPr lang="nl-BE" sz="3982" dirty="0">
                <a:solidFill>
                  <a:srgbClr val="685700"/>
                </a:solidFill>
                <a:latin typeface="Calibri" panose="020F0502020204030204"/>
              </a:rPr>
              <a:t>Kris Demuynck</a:t>
            </a:r>
          </a:p>
          <a:p>
            <a:pPr marL="650184" indent="-650184" defTabSz="1300368">
              <a:lnSpc>
                <a:spcPct val="120000"/>
              </a:lnSpc>
              <a:spcBef>
                <a:spcPts val="0"/>
              </a:spcBef>
              <a:buClr>
                <a:srgbClr val="FFD200"/>
              </a:buClr>
              <a:buSzPts val="3000"/>
              <a:buNone/>
            </a:pPr>
            <a:endParaRPr lang="nl-BE" sz="3982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B14C5B-6614-4481-B2B0-19491EB2F1DF}"/>
              </a:ext>
            </a:extLst>
          </p:cNvPr>
          <p:cNvSpPr/>
          <p:nvPr/>
        </p:nvSpPr>
        <p:spPr>
          <a:xfrm>
            <a:off x="3718152" y="4700862"/>
            <a:ext cx="105945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00368">
              <a:buClrTx/>
            </a:pPr>
            <a:r>
              <a:rPr lang="en-IE" sz="54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Text-to-speech &amp; Speech recognition</a:t>
            </a:r>
            <a:endParaRPr lang="en-IE" sz="5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5E70A-3034-4AE4-B200-CD74756B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002" y="8185855"/>
            <a:ext cx="3089837" cy="923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A79BBA-AB89-4FCA-8D3C-CFD559050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442" y="8129861"/>
            <a:ext cx="3737924" cy="142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B6D479-21DF-40EF-9054-232E7516C3D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Artificial intelligence: </a:t>
            </a:r>
            <a:r>
              <a:rPr lang="en-IE" sz="6257" b="1" dirty="0" err="1">
                <a:solidFill>
                  <a:schemeClr val="accent1"/>
                </a:solidFill>
                <a:latin typeface="+mn-lt"/>
              </a:rPr>
              <a:t>Maravec’s</a:t>
            </a:r>
            <a:r>
              <a:rPr lang="en-IE" sz="6257" b="1" dirty="0">
                <a:solidFill>
                  <a:schemeClr val="accent1"/>
                </a:solidFill>
                <a:latin typeface="+mn-lt"/>
              </a:rPr>
              <a:t> paradigm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DA4A49D-348F-4FB7-9D66-0344BC1238D0}"/>
              </a:ext>
            </a:extLst>
          </p:cNvPr>
          <p:cNvSpPr txBox="1">
            <a:spLocks/>
          </p:cNvSpPr>
          <p:nvPr/>
        </p:nvSpPr>
        <p:spPr>
          <a:xfrm>
            <a:off x="697316" y="1574939"/>
            <a:ext cx="15944042" cy="1529019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551" dirty="0"/>
              <a:t>what is considered difficult for humans, tends to be easy for computers,</a:t>
            </a:r>
          </a:p>
          <a:p>
            <a:pPr marL="0" indent="0">
              <a:buNone/>
            </a:pPr>
            <a:r>
              <a:rPr lang="en-IE" sz="4551" dirty="0"/>
              <a:t>what seems easy to humans tends to be very challenging for computers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6CB37-1F1A-414E-8DC5-46A22D744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034" y="3410316"/>
            <a:ext cx="4401832" cy="293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B98D2C-1BF0-49A1-9C6C-78CBB2BC8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552" y="3410316"/>
            <a:ext cx="5438015" cy="2932969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BB02A98-1C62-419F-8230-24A7B50D9FF8}"/>
              </a:ext>
            </a:extLst>
          </p:cNvPr>
          <p:cNvSpPr txBox="1">
            <a:spLocks/>
          </p:cNvSpPr>
          <p:nvPr/>
        </p:nvSpPr>
        <p:spPr>
          <a:xfrm>
            <a:off x="6363536" y="4588017"/>
            <a:ext cx="4093511" cy="6268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0800">
            <a:noFill/>
          </a:ln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413" dirty="0">
                <a:solidFill>
                  <a:schemeClr val="bg1"/>
                </a:solidFill>
              </a:rPr>
              <a:t>difficult for humans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D8B9B15-1AF0-4026-B045-4C6376E76BAA}"/>
              </a:ext>
            </a:extLst>
          </p:cNvPr>
          <p:cNvSpPr txBox="1">
            <a:spLocks/>
          </p:cNvSpPr>
          <p:nvPr/>
        </p:nvSpPr>
        <p:spPr>
          <a:xfrm>
            <a:off x="6299858" y="7802709"/>
            <a:ext cx="4220869" cy="6268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50800">
            <a:noFill/>
          </a:ln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3413" dirty="0">
                <a:solidFill>
                  <a:schemeClr val="bg1"/>
                </a:solidFill>
              </a:rPr>
              <a:t>difficult for computers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E74464-562C-4491-9A4C-290303FA83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5866" y="6479212"/>
            <a:ext cx="5214168" cy="2932969"/>
          </a:xfrm>
          <a:prstGeom prst="rect">
            <a:avLst/>
          </a:prstGeom>
        </p:spPr>
      </p:pic>
      <p:sp>
        <p:nvSpPr>
          <p:cNvPr id="5" name="Action Button: Go Forward or Next 4">
            <a:hlinkClick r:id="rId6" highlightClick="1"/>
            <a:extLst>
              <a:ext uri="{FF2B5EF4-FFF2-40B4-BE49-F238E27FC236}">
                <a16:creationId xmlns:a16="http://schemas.microsoft.com/office/drawing/2014/main" id="{E9A1D7AB-4CDE-4425-B096-3DA94EFFFED7}"/>
              </a:ext>
            </a:extLst>
          </p:cNvPr>
          <p:cNvSpPr>
            <a:spLocks noChangeAspect="1"/>
          </p:cNvSpPr>
          <p:nvPr/>
        </p:nvSpPr>
        <p:spPr>
          <a:xfrm>
            <a:off x="6233724" y="8732366"/>
            <a:ext cx="679815" cy="67981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Action Button: Go Forward or Next 12">
            <a:hlinkClick r:id="rId7" highlightClick="1"/>
            <a:extLst>
              <a:ext uri="{FF2B5EF4-FFF2-40B4-BE49-F238E27FC236}">
                <a16:creationId xmlns:a16="http://schemas.microsoft.com/office/drawing/2014/main" id="{1E5022F2-8340-49E8-BD98-6E5626AC0A2A}"/>
              </a:ext>
            </a:extLst>
          </p:cNvPr>
          <p:cNvSpPr>
            <a:spLocks noChangeAspect="1"/>
          </p:cNvSpPr>
          <p:nvPr/>
        </p:nvSpPr>
        <p:spPr>
          <a:xfrm>
            <a:off x="16258567" y="8732366"/>
            <a:ext cx="679815" cy="67981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75B2FA-5EA6-485F-A957-9B6AD7372D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0551" y="6479212"/>
            <a:ext cx="5214167" cy="29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7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B6D479-21DF-40EF-9054-232E7516C3D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Artificial intelligence: </a:t>
            </a:r>
            <a:r>
              <a:rPr lang="en-IE" sz="6257" b="1" dirty="0" err="1">
                <a:solidFill>
                  <a:schemeClr val="accent1"/>
                </a:solidFill>
                <a:latin typeface="+mn-lt"/>
              </a:rPr>
              <a:t>Maravec’s</a:t>
            </a:r>
            <a:r>
              <a:rPr lang="en-IE" sz="6257" b="1" dirty="0">
                <a:solidFill>
                  <a:schemeClr val="accent1"/>
                </a:solidFill>
                <a:latin typeface="+mn-lt"/>
              </a:rPr>
              <a:t> paradigm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DA4A49D-348F-4FB7-9D66-0344BC1238D0}"/>
              </a:ext>
            </a:extLst>
          </p:cNvPr>
          <p:cNvSpPr txBox="1">
            <a:spLocks/>
          </p:cNvSpPr>
          <p:nvPr/>
        </p:nvSpPr>
        <p:spPr>
          <a:xfrm>
            <a:off x="697316" y="1574939"/>
            <a:ext cx="15944042" cy="1529019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4551" dirty="0"/>
              <a:t>what is considered difficult for humans, tends to be easy for computers,</a:t>
            </a:r>
          </a:p>
          <a:p>
            <a:pPr marL="0" indent="0">
              <a:buNone/>
            </a:pPr>
            <a:r>
              <a:rPr lang="en-IE" sz="4551" dirty="0"/>
              <a:t>what seems easy to humans tends to be very challenging for computers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314161-CE03-42BA-A954-56CFFF60E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315" y="4029874"/>
            <a:ext cx="15604808" cy="4281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4000" dirty="0"/>
              <a:t>However, what seems easy to humans</a:t>
            </a:r>
            <a:r>
              <a:rPr lang="en-IE" dirty="0"/>
              <a:t> …</a:t>
            </a:r>
          </a:p>
          <a:p>
            <a:pPr marL="540000"/>
            <a:r>
              <a:rPr lang="en-IE" dirty="0"/>
              <a:t>tends to be essential in life (survival of the fittest), …</a:t>
            </a:r>
          </a:p>
          <a:p>
            <a:pPr marL="540000"/>
            <a:r>
              <a:rPr lang="en-IE" dirty="0"/>
              <a:t>… and hence, has been perfected over millions years of evolution</a:t>
            </a:r>
          </a:p>
          <a:p>
            <a:pPr marL="540000"/>
            <a:r>
              <a:rPr lang="en-IE" dirty="0"/>
              <a:t>is practiced daily, …</a:t>
            </a:r>
          </a:p>
          <a:p>
            <a:pPr marL="540000"/>
            <a:r>
              <a:rPr lang="en-IE" dirty="0"/>
              <a:t>.. and, did require a fair amount to learn</a:t>
            </a:r>
          </a:p>
        </p:txBody>
      </p:sp>
    </p:spTree>
    <p:extLst>
      <p:ext uri="{BB962C8B-B14F-4D97-AF65-F5344CB8AC3E}">
        <p14:creationId xmlns:p14="http://schemas.microsoft.com/office/powerpoint/2010/main" val="4091997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791547" y="341419"/>
            <a:ext cx="16255008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5400" b="1" dirty="0">
                <a:solidFill>
                  <a:schemeClr val="accent1"/>
                </a:solidFill>
                <a:latin typeface="+mn-lt"/>
              </a:rPr>
              <a:t>Deep learning &amp; neural networks: what &amp; why now?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BCE838-1DB6-495C-A988-570A50C2F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47" y="4743118"/>
            <a:ext cx="8734838" cy="1461569"/>
          </a:xfrm>
        </p:spPr>
        <p:txBody>
          <a:bodyPr>
            <a:normAutofit/>
          </a:bodyPr>
          <a:lstStyle/>
          <a:p>
            <a:pPr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Why now1: compute power is now available,</a:t>
            </a:r>
            <a:br>
              <a:rPr lang="en-IE" sz="3400" dirty="0"/>
            </a:br>
            <a:r>
              <a:rPr lang="en-IE" sz="3400" dirty="0"/>
              <a:t>                     thanks to 3D gaming (GPU)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0F8372-8144-4EA8-8B05-EDE07BE82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33" y="6904514"/>
            <a:ext cx="3547190" cy="2507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D4632-A654-428E-9A47-134B38D82C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33" y="4285845"/>
            <a:ext cx="3547190" cy="2362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5E4D0E-7E27-4346-8B77-7288D162EA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9" r="14580"/>
          <a:stretch/>
        </p:blipFill>
        <p:spPr>
          <a:xfrm>
            <a:off x="13730102" y="4283997"/>
            <a:ext cx="2512857" cy="2364793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550E450-4005-4056-A63C-FABCF27D2701}"/>
              </a:ext>
            </a:extLst>
          </p:cNvPr>
          <p:cNvSpPr txBox="1">
            <a:spLocks/>
          </p:cNvSpPr>
          <p:nvPr/>
        </p:nvSpPr>
        <p:spPr>
          <a:xfrm>
            <a:off x="791547" y="7293219"/>
            <a:ext cx="7951966" cy="1511725"/>
          </a:xfrm>
          <a:prstGeom prst="rect">
            <a:avLst/>
          </a:prstGeom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Why now2: easy access to large amounts</a:t>
            </a:r>
            <a:br>
              <a:rPr lang="en-IE" sz="3400" dirty="0"/>
            </a:br>
            <a:r>
              <a:rPr lang="en-IE" sz="3400" dirty="0"/>
              <a:t>                     of data thanks to the Internet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6FF853-34E9-4273-B795-7312CDF2EE2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02" y="6899324"/>
            <a:ext cx="2512857" cy="2512857"/>
          </a:xfrm>
          <a:prstGeom prst="rect">
            <a:avLst/>
          </a:prstGeom>
        </p:spPr>
      </p:pic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339B53BB-7C5D-4F4A-A3CD-6A6C6D98CA4D}"/>
              </a:ext>
            </a:extLst>
          </p:cNvPr>
          <p:cNvSpPr txBox="1">
            <a:spLocks/>
          </p:cNvSpPr>
          <p:nvPr/>
        </p:nvSpPr>
        <p:spPr>
          <a:xfrm>
            <a:off x="773872" y="1342551"/>
            <a:ext cx="12956230" cy="2806589"/>
          </a:xfrm>
          <a:prstGeom prst="rect">
            <a:avLst/>
          </a:prstGeom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What1: learn from data (examples)</a:t>
            </a:r>
          </a:p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endParaRPr lang="en-IE" sz="3400" dirty="0"/>
          </a:p>
          <a:p>
            <a:pPr marL="324000" indent="-252000">
              <a:lnSpc>
                <a:spcPct val="100000"/>
              </a:lnSpc>
              <a:spcBef>
                <a:spcPts val="0"/>
              </a:spcBef>
            </a:pPr>
            <a:r>
              <a:rPr lang="en-IE" sz="3400" dirty="0"/>
              <a:t>What2: multiple layers;</a:t>
            </a:r>
            <a:br>
              <a:rPr lang="en-IE" sz="3400" dirty="0"/>
            </a:br>
            <a:r>
              <a:rPr lang="en-IE" sz="3400" dirty="0"/>
              <a:t>              automatically learns to decompose</a:t>
            </a:r>
            <a:br>
              <a:rPr lang="en-IE" sz="3400" dirty="0"/>
            </a:br>
            <a:r>
              <a:rPr lang="en-IE" sz="3400" dirty="0"/>
              <a:t>	        the problem in sub-problems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A53D3-2BD2-4AFB-AB27-594D0B817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02" y="1287401"/>
            <a:ext cx="7082443" cy="27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9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Deep learning &amp; neural networks: how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83666B-E131-4793-B5EF-D6ABA2E7BA48}"/>
              </a:ext>
            </a:extLst>
          </p:cNvPr>
          <p:cNvSpPr txBox="1">
            <a:spLocks/>
          </p:cNvSpPr>
          <p:nvPr/>
        </p:nvSpPr>
        <p:spPr>
          <a:xfrm>
            <a:off x="1177900" y="1310123"/>
            <a:ext cx="12887235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IE" sz="3982" b="1" dirty="0">
                <a:solidFill>
                  <a:schemeClr val="bg1"/>
                </a:solidFill>
              </a:rPr>
              <a:t>define </a:t>
            </a:r>
            <a:r>
              <a:rPr lang="en-IE" sz="3982" b="1" u="sng" dirty="0">
                <a:solidFill>
                  <a:schemeClr val="bg1"/>
                </a:solidFill>
              </a:rPr>
              <a:t>cost function</a:t>
            </a:r>
            <a:r>
              <a:rPr lang="en-IE" sz="3982" b="1" dirty="0">
                <a:solidFill>
                  <a:schemeClr val="bg1"/>
                </a:solidFill>
              </a:rPr>
              <a:t> → math: search minimum (derivatives, matrices)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5" name="Action Button: Go Forward or Next 4">
            <a:hlinkClick r:id="rId2" highlightClick="1"/>
            <a:extLst>
              <a:ext uri="{FF2B5EF4-FFF2-40B4-BE49-F238E27FC236}">
                <a16:creationId xmlns:a16="http://schemas.microsoft.com/office/drawing/2014/main" id="{24B9ECEB-EC3E-4C1B-BD0B-C4D79B9AB3F5}"/>
              </a:ext>
            </a:extLst>
          </p:cNvPr>
          <p:cNvSpPr>
            <a:spLocks noChangeAspect="1"/>
          </p:cNvSpPr>
          <p:nvPr/>
        </p:nvSpPr>
        <p:spPr>
          <a:xfrm>
            <a:off x="14330913" y="8732364"/>
            <a:ext cx="679815" cy="67981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5D16C-46D3-4C3C-9CDB-4A8D749EB0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7900" y="2163111"/>
            <a:ext cx="12887235" cy="72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4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2856C9-FA65-48AA-ACBF-A7BBEB761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033" y="2181766"/>
            <a:ext cx="14954607" cy="677233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IE" dirty="0"/>
              <a:t>straightforward for problems of the type</a:t>
            </a:r>
          </a:p>
          <a:p>
            <a:pPr marL="0" indent="0" algn="ctr">
              <a:buNone/>
            </a:pPr>
            <a:r>
              <a:rPr lang="en-IE" b="1" dirty="0">
                <a:solidFill>
                  <a:schemeClr val="bg1">
                    <a:lumMod val="95000"/>
                  </a:schemeClr>
                </a:solidFill>
                <a:highlight>
                  <a:srgbClr val="000080"/>
                </a:highlight>
              </a:rPr>
              <a:t>mimic this behaviour (reproduce)</a:t>
            </a:r>
            <a:r>
              <a:rPr lang="en-IE" b="1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 </a:t>
            </a:r>
          </a:p>
          <a:p>
            <a:pPr marL="0" indent="0" algn="ctr">
              <a:buNone/>
            </a:pPr>
            <a:endParaRPr lang="en-IE" dirty="0">
              <a:solidFill>
                <a:schemeClr val="bg1">
                  <a:lumMod val="95000"/>
                </a:schemeClr>
              </a:solidFill>
              <a:highlight>
                <a:srgbClr val="000080"/>
              </a:highlight>
            </a:endParaRPr>
          </a:p>
          <a:p>
            <a:pPr marL="0" indent="0">
              <a:buNone/>
            </a:pPr>
            <a:r>
              <a:rPr lang="en-GB" dirty="0"/>
              <a:t>often a challenge to put other problems in this straitjacket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no one knows the cost function for true intelligence </a:t>
            </a:r>
            <a:r>
              <a:rPr lang="en-IE" b="1" i="1" dirty="0">
                <a:solidFill>
                  <a:schemeClr val="bg1"/>
                </a:solidFill>
                <a:highlight>
                  <a:srgbClr val="000080"/>
                </a:highlight>
              </a:rPr>
              <a:t>(strong AI)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5C0D49-2B1A-4468-B23D-D350147B38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917" y="2001660"/>
            <a:ext cx="3055818" cy="287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C629A-6CC3-43AD-B50B-FF6355C2DC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52" y="5089756"/>
            <a:ext cx="5029167" cy="27339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93A387D-0FD6-40A8-8FDD-79425345F45C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Deep learning &amp; neural networks: cost function</a:t>
            </a:r>
          </a:p>
        </p:txBody>
      </p:sp>
    </p:spTree>
    <p:extLst>
      <p:ext uri="{BB962C8B-B14F-4D97-AF65-F5344CB8AC3E}">
        <p14:creationId xmlns:p14="http://schemas.microsoft.com/office/powerpoint/2010/main" val="399584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→ Text (S2T)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55E64E-F3C9-40C1-8F70-8F798AD8BE08}"/>
              </a:ext>
            </a:extLst>
          </p:cNvPr>
          <p:cNvSpPr txBox="1">
            <a:spLocks/>
          </p:cNvSpPr>
          <p:nvPr/>
        </p:nvSpPr>
        <p:spPr>
          <a:xfrm>
            <a:off x="1022417" y="1443210"/>
            <a:ext cx="5222900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440"/>
              </a:lnSpc>
              <a:spcBef>
                <a:spcPts val="0"/>
              </a:spcBef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easy cost function: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92067-A533-4069-B52E-E528B196B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2298354"/>
            <a:ext cx="4934836" cy="2458606"/>
          </a:xfrm>
          <a:prstGeom prst="rect">
            <a:avLst/>
          </a:prstGeom>
        </p:spPr>
      </p:pic>
      <p:pic>
        <p:nvPicPr>
          <p:cNvPr id="6" name="Picture 5" descr="audiosig_freq2e.pdf">
            <a:extLst>
              <a:ext uri="{FF2B5EF4-FFF2-40B4-BE49-F238E27FC236}">
                <a16:creationId xmlns:a16="http://schemas.microsoft.com/office/drawing/2014/main" id="{6F30A13C-D6C9-4807-9595-D588EE83FC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6847"/>
          <a:stretch/>
        </p:blipFill>
        <p:spPr>
          <a:xfrm>
            <a:off x="1281310" y="2298354"/>
            <a:ext cx="3570868" cy="2724260"/>
          </a:xfrm>
          <a:prstGeom prst="rect">
            <a:avLst/>
          </a:prstGeom>
        </p:spPr>
      </p:pic>
      <p:pic>
        <p:nvPicPr>
          <p:cNvPr id="7" name="Picture 6" descr="images.jpg">
            <a:extLst>
              <a:ext uri="{FF2B5EF4-FFF2-40B4-BE49-F238E27FC236}">
                <a16:creationId xmlns:a16="http://schemas.microsoft.com/office/drawing/2014/main" id="{74CD0814-3691-498C-A9F5-D38636C4CD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1161302" y="3246466"/>
            <a:ext cx="5841502" cy="760139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CF575B1D-7816-4F65-83A9-E37DB87504DC}"/>
              </a:ext>
            </a:extLst>
          </p:cNvPr>
          <p:cNvSpPr/>
          <p:nvPr/>
        </p:nvSpPr>
        <p:spPr>
          <a:xfrm>
            <a:off x="10507287" y="3408461"/>
            <a:ext cx="565265" cy="36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29B388B-029B-40A0-BC8F-C09646DEEB2A}"/>
              </a:ext>
            </a:extLst>
          </p:cNvPr>
          <p:cNvSpPr/>
          <p:nvPr/>
        </p:nvSpPr>
        <p:spPr>
          <a:xfrm>
            <a:off x="5018432" y="3408461"/>
            <a:ext cx="565265" cy="368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856F2-AEDB-4420-B6A3-AA599DADB2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1476512"/>
            <a:ext cx="702643" cy="6610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DA4143-69A7-4C7B-8B13-DE818CC48C89}"/>
              </a:ext>
            </a:extLst>
          </p:cNvPr>
          <p:cNvSpPr txBox="1">
            <a:spLocks/>
          </p:cNvSpPr>
          <p:nvPr/>
        </p:nvSpPr>
        <p:spPr>
          <a:xfrm>
            <a:off x="1022418" y="5168304"/>
            <a:ext cx="14788389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778"/>
              </a:lnSpc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main </a:t>
            </a:r>
            <a:r>
              <a:rPr lang="en-US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challenge: collecting 1000+ hours of annotated speech is costly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EC55BE-C0A0-4E7A-9B89-5B844C249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471" y="6022891"/>
            <a:ext cx="2259309" cy="72442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200" dirty="0"/>
              <a:t>easy: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IE" sz="32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8FA059-04DD-44FA-9388-F176E4E79164}"/>
              </a:ext>
            </a:extLst>
          </p:cNvPr>
          <p:cNvSpPr txBox="1">
            <a:spLocks/>
          </p:cNvSpPr>
          <p:nvPr/>
        </p:nvSpPr>
        <p:spPr>
          <a:xfrm>
            <a:off x="2987515" y="6017484"/>
            <a:ext cx="15604808" cy="116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288000">
              <a:spcBef>
                <a:spcPts val="0"/>
              </a:spcBef>
              <a:buClrTx/>
            </a:pPr>
            <a:r>
              <a:rPr lang="en-IE" sz="3200" dirty="0"/>
              <a:t>read speech: annotations are known (e.g. books on tape)</a:t>
            </a:r>
          </a:p>
          <a:p>
            <a:pPr marL="540000" indent="-288000">
              <a:spcBef>
                <a:spcPts val="0"/>
              </a:spcBef>
              <a:buClrTx/>
            </a:pPr>
            <a:r>
              <a:rPr lang="en-IE" sz="3200" dirty="0"/>
              <a:t>noisy speech: just add noise (lots of variation possible) to clean speech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09515DB-0CC9-448C-9FB5-814B5585C362}"/>
              </a:ext>
            </a:extLst>
          </p:cNvPr>
          <p:cNvSpPr txBox="1">
            <a:spLocks/>
          </p:cNvSpPr>
          <p:nvPr/>
        </p:nvSpPr>
        <p:spPr>
          <a:xfrm>
            <a:off x="1119472" y="7043987"/>
            <a:ext cx="2044357" cy="7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Tx/>
              <a:buFont typeface="Arial" panose="020B0604020202020204" pitchFamily="34" charset="0"/>
              <a:buNone/>
            </a:pPr>
            <a:r>
              <a:rPr lang="en-IE" sz="3200" dirty="0"/>
              <a:t>difficult: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B5B68B-03C4-4821-8DE8-0120E3A1C1BF}"/>
              </a:ext>
            </a:extLst>
          </p:cNvPr>
          <p:cNvSpPr txBox="1">
            <a:spLocks/>
          </p:cNvSpPr>
          <p:nvPr/>
        </p:nvSpPr>
        <p:spPr>
          <a:xfrm>
            <a:off x="1119471" y="8037825"/>
            <a:ext cx="2044358" cy="626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None/>
            </a:pPr>
            <a:r>
              <a:rPr lang="en-IE" sz="3200" dirty="0"/>
              <a:t>correlate: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4C4863-AA91-4759-8ECC-C07F9DCDAB8A}"/>
              </a:ext>
            </a:extLst>
          </p:cNvPr>
          <p:cNvSpPr txBox="1">
            <a:spLocks/>
          </p:cNvSpPr>
          <p:nvPr/>
        </p:nvSpPr>
        <p:spPr>
          <a:xfrm>
            <a:off x="3087789" y="8075523"/>
            <a:ext cx="8997120" cy="1454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works better for large and rich language groups</a:t>
            </a:r>
          </a:p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lagging for smaller or poor language groups</a:t>
            </a:r>
          </a:p>
          <a:p>
            <a:pPr marL="504000">
              <a:spcBef>
                <a:spcPts val="0"/>
              </a:spcBef>
              <a:buClrTx/>
            </a:pPr>
            <a:r>
              <a:rPr lang="en-IE" sz="3200" dirty="0"/>
              <a:t>problems with dialects, spontaneous speech, …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EDF82B7-0471-4CB3-99AA-291B064DDE9D}"/>
              </a:ext>
            </a:extLst>
          </p:cNvPr>
          <p:cNvSpPr txBox="1">
            <a:spLocks/>
          </p:cNvSpPr>
          <p:nvPr/>
        </p:nvSpPr>
        <p:spPr>
          <a:xfrm>
            <a:off x="3033493" y="7054426"/>
            <a:ext cx="11956158" cy="1185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>
              <a:spcBef>
                <a:spcPts val="0"/>
              </a:spcBef>
              <a:buClrTx/>
            </a:pPr>
            <a:r>
              <a:rPr lang="en-IE" sz="3200" dirty="0"/>
              <a:t>spontaneous speech, dialects, …</a:t>
            </a:r>
          </a:p>
          <a:p>
            <a:pPr marL="540000">
              <a:spcBef>
                <a:spcPts val="0"/>
              </a:spcBef>
              <a:buClrTx/>
            </a:pPr>
            <a:r>
              <a:rPr lang="en-IE" sz="3200" dirty="0"/>
              <a:t>costly to annotate</a:t>
            </a:r>
          </a:p>
        </p:txBody>
      </p:sp>
    </p:spTree>
    <p:extLst>
      <p:ext uri="{BB962C8B-B14F-4D97-AF65-F5344CB8AC3E}">
        <p14:creationId xmlns:p14="http://schemas.microsoft.com/office/powerpoint/2010/main" val="3198674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970CED-508A-4EF0-A263-4CA2F453AAD4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Text → Speech (TTS)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55E64E-F3C9-40C1-8F70-8F798AD8BE08}"/>
              </a:ext>
            </a:extLst>
          </p:cNvPr>
          <p:cNvSpPr txBox="1">
            <a:spLocks/>
          </p:cNvSpPr>
          <p:nvPr/>
        </p:nvSpPr>
        <p:spPr>
          <a:xfrm>
            <a:off x="1022417" y="1443210"/>
            <a:ext cx="5222900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778"/>
              </a:lnSpc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easy cost function: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3856F2-AEDB-4420-B6A3-AA599DADB2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01" y="1476512"/>
            <a:ext cx="702643" cy="6610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DA4143-69A7-4C7B-8B13-DE818CC48C89}"/>
              </a:ext>
            </a:extLst>
          </p:cNvPr>
          <p:cNvSpPr txBox="1">
            <a:spLocks/>
          </p:cNvSpPr>
          <p:nvPr/>
        </p:nvSpPr>
        <p:spPr>
          <a:xfrm>
            <a:off x="1022417" y="7046980"/>
            <a:ext cx="14788389" cy="724423"/>
          </a:xfrm>
          <a:prstGeom prst="rect">
            <a:avLst/>
          </a:prstGeom>
          <a:solidFill>
            <a:srgbClr val="860000"/>
          </a:solidFill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778"/>
              </a:lnSpc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remaining </a:t>
            </a:r>
            <a:r>
              <a:rPr lang="en-US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challenges: natural speech with emotions, singing, …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F8FA059-04DD-44FA-9388-F176E4E79164}"/>
              </a:ext>
            </a:extLst>
          </p:cNvPr>
          <p:cNvSpPr txBox="1">
            <a:spLocks/>
          </p:cNvSpPr>
          <p:nvPr/>
        </p:nvSpPr>
        <p:spPr>
          <a:xfrm>
            <a:off x="1119471" y="7929411"/>
            <a:ext cx="15604808" cy="116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0" indent="-288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200" dirty="0"/>
              <a:t>collecting and annotating example data is difficult and expensive</a:t>
            </a:r>
          </a:p>
          <a:p>
            <a:pPr marL="540000" indent="-288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200" dirty="0"/>
              <a:t>example: hire actors</a:t>
            </a:r>
          </a:p>
        </p:txBody>
      </p:sp>
      <p:pic>
        <p:nvPicPr>
          <p:cNvPr id="22" name="Content Placeholder 9">
            <a:extLst>
              <a:ext uri="{FF2B5EF4-FFF2-40B4-BE49-F238E27FC236}">
                <a16:creationId xmlns:a16="http://schemas.microsoft.com/office/drawing/2014/main" id="{BECDAFAB-8783-430C-B1C8-E6BB8CCEB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185" y="1147158"/>
            <a:ext cx="8378073" cy="3895962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79F69B9-6FD6-4220-BB6A-CD1D0A1E8826}"/>
              </a:ext>
            </a:extLst>
          </p:cNvPr>
          <p:cNvSpPr txBox="1">
            <a:spLocks/>
          </p:cNvSpPr>
          <p:nvPr/>
        </p:nvSpPr>
        <p:spPr>
          <a:xfrm>
            <a:off x="1119471" y="2544999"/>
            <a:ext cx="15339729" cy="43439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Tx/>
              <a:buNone/>
            </a:pPr>
            <a:r>
              <a:rPr lang="en-IE" sz="3200" dirty="0"/>
              <a:t>(Very) old approach: “engineer” a voice</a:t>
            </a:r>
            <a:endParaRPr lang="en-IE" sz="2631" dirty="0"/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problem: sounds artificial</a:t>
            </a:r>
            <a:br>
              <a:rPr lang="en-IE" sz="3200" dirty="0"/>
            </a:br>
            <a:r>
              <a:rPr lang="en-IE" sz="3200" dirty="0"/>
              <a:t>                  (no variation/emotions)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ClrTx/>
              <a:buNone/>
            </a:pPr>
            <a:r>
              <a:rPr lang="en-IE" sz="3200" dirty="0"/>
              <a:t>Modern approach:</a:t>
            </a:r>
            <a:endParaRPr lang="en-IE" sz="2631" dirty="0"/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learn from data</a:t>
            </a:r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deep learning: split speaker characteristics (timbre, tempo, …) and sound generation</a:t>
            </a:r>
          </a:p>
          <a:p>
            <a:pPr marL="1359384" lvl="1" indent="-457200">
              <a:lnSpc>
                <a:spcPct val="11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IE" sz="3200" dirty="0"/>
              <a:t>localize speaker in a huge speaker space → easy to mimic a new speaker (Lyrebird)</a:t>
            </a:r>
          </a:p>
          <a:p>
            <a:pPr marL="540000" indent="-288000">
              <a:lnSpc>
                <a:spcPct val="110000"/>
              </a:lnSpc>
              <a:spcBef>
                <a:spcPts val="0"/>
              </a:spcBef>
              <a:buClrTx/>
            </a:pPr>
            <a:r>
              <a:rPr lang="en-IE" sz="3200" dirty="0"/>
              <a:t>is now a mature technology for most languages</a:t>
            </a:r>
          </a:p>
        </p:txBody>
      </p:sp>
    </p:spTree>
    <p:extLst>
      <p:ext uri="{BB962C8B-B14F-4D97-AF65-F5344CB8AC3E}">
        <p14:creationId xmlns:p14="http://schemas.microsoft.com/office/powerpoint/2010/main" val="239929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882E7F6-540C-410E-8E72-30B95E5B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876" y="3365340"/>
            <a:ext cx="7201992" cy="58964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5D216D-45AF-473A-B116-B026649C2E90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5802543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Understanding the meaning of words, … (NLP)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D3F25-AA9F-442F-8A38-DEDBA3B698B3}"/>
              </a:ext>
            </a:extLst>
          </p:cNvPr>
          <p:cNvSpPr txBox="1">
            <a:spLocks/>
          </p:cNvSpPr>
          <p:nvPr/>
        </p:nvSpPr>
        <p:spPr>
          <a:xfrm>
            <a:off x="1177900" y="1441509"/>
            <a:ext cx="14865664" cy="823743"/>
          </a:xfrm>
          <a:prstGeom prst="rect">
            <a:avLst/>
          </a:prstGeom>
          <a:solidFill>
            <a:srgbClr val="860000"/>
          </a:solidFill>
          <a:effectLst/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embeddings (same meaning → same location in a huge vector space)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3B8FE2-DC4C-4C41-91F0-A6B8C7E30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899" y="2384998"/>
            <a:ext cx="11241315" cy="70271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distributional hypothesis (linguistics):</a:t>
            </a:r>
            <a:br>
              <a:rPr lang="en-GB" sz="3200" dirty="0"/>
            </a:br>
            <a:r>
              <a:rPr lang="en-GB" sz="3200" i="1" dirty="0"/>
              <a:t>"a word is characterized by the company it keeps“ (Firth, 1950s)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step1: collect very large text corpora (easy for written text)</a:t>
            </a:r>
            <a:br>
              <a:rPr lang="en-GB" sz="3200" dirty="0"/>
            </a:br>
            <a:r>
              <a:rPr lang="en-GB" sz="3200" i="1" dirty="0"/>
              <a:t>(billions of words, i.e. multiple life-times of </a:t>
            </a:r>
            <a:r>
              <a:rPr lang="en-GB" sz="3200" i="1" dirty="0" err="1"/>
              <a:t>speech+text</a:t>
            </a:r>
            <a:r>
              <a:rPr lang="en-GB" sz="3200" i="1" dirty="0"/>
              <a:t> material)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step2: cost function ― items (words, phrases, …) that</a:t>
            </a:r>
            <a:br>
              <a:rPr lang="en-GB" sz="3200" dirty="0"/>
            </a:br>
            <a:r>
              <a:rPr lang="en-GB" sz="3200" dirty="0"/>
              <a:t>surrounded by the same words have a similar meaning</a:t>
            </a:r>
            <a:br>
              <a:rPr lang="en-GB" sz="3200" dirty="0"/>
            </a:br>
            <a:r>
              <a:rPr lang="en-GB" sz="3200" dirty="0"/>
              <a:t> </a:t>
            </a:r>
            <a:r>
              <a:rPr lang="en-GB" sz="3200" i="1" dirty="0"/>
              <a:t>→ cost = distances in a high dim. vector space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work very good, even allows math on words:</a:t>
            </a:r>
            <a:br>
              <a:rPr lang="en-GB" sz="3200" dirty="0"/>
            </a:br>
            <a:r>
              <a:rPr lang="en-GB" sz="3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GB" sz="2800" i="1" dirty="0">
                <a:latin typeface="Courier New" panose="02070309020205020404" pitchFamily="49" charset="0"/>
                <a:cs typeface="Courier New" panose="02070309020205020404" pitchFamily="49" charset="0"/>
              </a:rPr>
              <a:t>king – man + woman ≈ queen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dirty="0"/>
              <a:t>applying this to phrases, sentences, paragraphs, …:</a:t>
            </a:r>
            <a:br>
              <a:rPr lang="en-GB" sz="3200" dirty="0"/>
            </a:br>
            <a:r>
              <a:rPr lang="en-GB" sz="3200" dirty="0"/>
              <a:t> </a:t>
            </a:r>
            <a:r>
              <a:rPr lang="en-GB" sz="3200" i="1" dirty="0"/>
              <a:t>→ multi-layered approach (transformers)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3200" i="1" dirty="0"/>
              <a:t>main challenge: </a:t>
            </a:r>
            <a:r>
              <a:rPr lang="en-IE" sz="3200" b="1" i="1" dirty="0"/>
              <a:t>spoken language ≠ written language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3200" i="1" dirty="0"/>
              <a:t>translation form spoken to written is needed</a:t>
            </a:r>
          </a:p>
          <a:p>
            <a:pPr lvl="1">
              <a:lnSpc>
                <a:spcPct val="8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E" sz="3200" i="1" dirty="0"/>
              <a:t>no (little) example data</a:t>
            </a:r>
          </a:p>
        </p:txBody>
      </p:sp>
    </p:spTree>
    <p:extLst>
      <p:ext uri="{BB962C8B-B14F-4D97-AF65-F5344CB8AC3E}">
        <p14:creationId xmlns:p14="http://schemas.microsoft.com/office/powerpoint/2010/main" val="405528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15C70-F901-40C1-B267-CBDBDDF76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89" y="705523"/>
            <a:ext cx="8279815" cy="6234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E2058-65FF-422D-9546-6874A105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00" y="6727098"/>
            <a:ext cx="13632988" cy="27416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5D216D-45AF-473A-B116-B026649C2E90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5802543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Translation: Text (L1) → Text (L2)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D3F25-AA9F-442F-8A38-DEDBA3B698B3}"/>
              </a:ext>
            </a:extLst>
          </p:cNvPr>
          <p:cNvSpPr txBox="1">
            <a:spLocks/>
          </p:cNvSpPr>
          <p:nvPr/>
        </p:nvSpPr>
        <p:spPr>
          <a:xfrm>
            <a:off x="1177900" y="1477964"/>
            <a:ext cx="7009497" cy="823743"/>
          </a:xfrm>
          <a:prstGeom prst="rect">
            <a:avLst/>
          </a:prstGeom>
          <a:solidFill>
            <a:srgbClr val="860000"/>
          </a:solidFill>
          <a:effectLst/>
        </p:spPr>
        <p:txBody>
          <a:bodyPr vert="horz" lIns="130040" tIns="65020" rIns="130040" bIns="650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</a:rPr>
              <a:t>transform (encode </a:t>
            </a:r>
            <a:r>
              <a:rPr lang="en-IE" sz="3982" b="1" dirty="0">
                <a:solidFill>
                  <a:schemeClr val="bg1"/>
                </a:solidFill>
                <a:highlight>
                  <a:srgbClr val="800000"/>
                </a:highlight>
                <a:sym typeface="Symbol" panose="05050102010706020507" pitchFamily="18" charset="2"/>
              </a:rPr>
              <a:t> generate)</a:t>
            </a:r>
            <a:endParaRPr lang="en-IE" sz="3982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6321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1871" y="1443210"/>
            <a:ext cx="5617187" cy="509059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Computer: phased approach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detect sentence end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speech recognition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translate sentence</a:t>
            </a:r>
          </a:p>
          <a:p>
            <a:pPr marL="684000" indent="-4320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IE" sz="3600" dirty="0"/>
              <a:t>speech synthesis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Reason:</a:t>
            </a:r>
          </a:p>
          <a:p>
            <a:pPr marL="5400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3600" dirty="0"/>
              <a:t>handling complete sentences works better (in every step)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4A7EAB-0D58-479A-9634-9C1EC6BB4A2D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257" b="1" dirty="0">
                <a:solidFill>
                  <a:schemeClr val="accent1"/>
                </a:solidFill>
                <a:latin typeface="+mn-lt"/>
              </a:rPr>
              <a:t>Speech (L1) → Speech (L2)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583EAB-CD6F-418F-A84A-62A0595059A4}"/>
              </a:ext>
            </a:extLst>
          </p:cNvPr>
          <p:cNvSpPr txBox="1">
            <a:spLocks/>
          </p:cNvSpPr>
          <p:nvPr/>
        </p:nvSpPr>
        <p:spPr>
          <a:xfrm>
            <a:off x="1022417" y="7743739"/>
            <a:ext cx="15968798" cy="1860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en-IE" sz="3600" dirty="0"/>
              <a:t>Human interpreter: anticipate what will be said</a:t>
            </a:r>
          </a:p>
          <a:p>
            <a:pPr marL="540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600" dirty="0"/>
              <a:t>speaker matches anticipation → low delay translation</a:t>
            </a:r>
          </a:p>
          <a:p>
            <a:pPr marL="540000">
              <a:lnSpc>
                <a:spcPct val="100000"/>
              </a:lnSpc>
              <a:spcBef>
                <a:spcPts val="0"/>
              </a:spcBef>
              <a:buClrTx/>
            </a:pPr>
            <a:r>
              <a:rPr lang="en-IE" sz="3600" dirty="0"/>
              <a:t>speaker deviates from anticipation → correction (cf. spontaneous speech)</a:t>
            </a:r>
          </a:p>
        </p:txBody>
      </p:sp>
      <p:pic>
        <p:nvPicPr>
          <p:cNvPr id="4" name="Jibbigo Live Lecture Translation Demo-tclQEigamq4">
            <a:hlinkClick r:id="" action="ppaction://media"/>
            <a:extLst>
              <a:ext uri="{FF2B5EF4-FFF2-40B4-BE49-F238E27FC236}">
                <a16:creationId xmlns:a16="http://schemas.microsoft.com/office/drawing/2014/main" id="{639A60CF-2FC2-4A5A-BA41-ABE370D4A4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417" y="1443210"/>
            <a:ext cx="10422220" cy="5857922"/>
          </a:xfrm>
          <a:prstGeom prst="rect">
            <a:avLst/>
          </a:prstGeom>
        </p:spPr>
      </p:pic>
      <p:sp>
        <p:nvSpPr>
          <p:cNvPr id="7" name="Action Button: Go Forward or Next 6">
            <a:hlinkClick r:id="rId6" highlightClick="1"/>
            <a:extLst>
              <a:ext uri="{FF2B5EF4-FFF2-40B4-BE49-F238E27FC236}">
                <a16:creationId xmlns:a16="http://schemas.microsoft.com/office/drawing/2014/main" id="{03781BAC-5374-4B03-ADC6-18CCFD22B208}"/>
              </a:ext>
            </a:extLst>
          </p:cNvPr>
          <p:cNvSpPr>
            <a:spLocks noChangeAspect="1"/>
          </p:cNvSpPr>
          <p:nvPr/>
        </p:nvSpPr>
        <p:spPr>
          <a:xfrm>
            <a:off x="11728389" y="6636503"/>
            <a:ext cx="679815" cy="679815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94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B14C5B-6614-4481-B2B0-19491EB2F1DF}"/>
              </a:ext>
            </a:extLst>
          </p:cNvPr>
          <p:cNvSpPr/>
          <p:nvPr/>
        </p:nvSpPr>
        <p:spPr>
          <a:xfrm>
            <a:off x="1022239" y="5639736"/>
            <a:ext cx="160601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368">
              <a:buClrTx/>
            </a:pPr>
            <a:r>
              <a:rPr lang="en-IE" sz="5400" b="1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ea typeface="+mn-ea"/>
                <a:cs typeface="+mn-cs"/>
              </a:rPr>
              <a:t>Topics</a:t>
            </a: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Intelligence: human intelligence vs artificial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intelligence</a:t>
            </a:r>
            <a:endParaRPr lang="en-IE" sz="4800" b="1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How do computers cope with spoken and written language</a:t>
            </a:r>
          </a:p>
          <a:p>
            <a:pPr marL="914400" indent="-648000" defTabSz="1300368">
              <a:buClrTx/>
              <a:buFont typeface="Arial" panose="020B0604020202020204" pitchFamily="34" charset="0"/>
              <a:buChar char="•"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Challenges in speech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→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text, text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→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speech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and text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→</a:t>
            </a:r>
            <a:r>
              <a:rPr lang="en-IE" sz="1000" b="1" i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</a:rPr>
              <a:t>text</a:t>
            </a:r>
            <a:endParaRPr lang="en-IE" sz="4800" b="1" i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2">
            <a:extLst>
              <a:ext uri="{FF2B5EF4-FFF2-40B4-BE49-F238E27FC236}">
                <a16:creationId xmlns:a16="http://schemas.microsoft.com/office/drawing/2014/main" id="{BA40453F-8DDD-4B89-BE5F-B690CC71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555" y="0"/>
            <a:ext cx="13884812" cy="1205250"/>
          </a:xfrm>
          <a:prstGeom prst="rect">
            <a:avLst/>
          </a:prstGeom>
          <a:solidFill>
            <a:schemeClr val="tx1">
              <a:alpha val="65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130040" tIns="65020" rIns="130040" bIns="65020" anchor="t" anchorCtr="0">
            <a:noAutofit/>
          </a:bodyPr>
          <a:lstStyle/>
          <a:p>
            <a:pPr defTabSz="1300368">
              <a:buClrTx/>
            </a:pP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6826" b="1" kern="1200" baseline="30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CEF </a:t>
            </a:r>
            <a:r>
              <a:rPr lang="nl-NL" sz="6826" b="1" kern="12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eTranslation</a:t>
            </a:r>
            <a:r>
              <a:rPr lang="nl-NL" sz="6826" b="1" kern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Conference</a:t>
            </a:r>
            <a:endParaRPr lang="en-IE" sz="6826" b="1" u="sng" kern="1200" dirty="0">
              <a:solidFill>
                <a:srgbClr val="FFFFFF"/>
              </a:solidFill>
              <a:latin typeface="UGent Panno Text" panose="02000506040000040003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DAD55-292B-4F0E-A2C1-A38CF8A8F411}"/>
              </a:ext>
            </a:extLst>
          </p:cNvPr>
          <p:cNvSpPr/>
          <p:nvPr/>
        </p:nvSpPr>
        <p:spPr>
          <a:xfrm>
            <a:off x="3372085" y="1719825"/>
            <a:ext cx="10594503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00368">
              <a:buClrTx/>
            </a:pPr>
            <a:r>
              <a:rPr lang="en-IE" sz="54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Text-to-speech &amp; Speech recognition</a:t>
            </a:r>
          </a:p>
          <a:p>
            <a:pPr algn="ctr" defTabSz="1300368">
              <a:buClrTx/>
            </a:pPr>
            <a:r>
              <a:rPr lang="en-IE" sz="400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(technology for speech to </a:t>
            </a:r>
            <a:r>
              <a:rPr lang="en-IE" sz="4000" i="1" kern="1200" dirty="0">
                <a:solidFill>
                  <a:prstClr val="black"/>
                </a:solidFill>
                <a:latin typeface="Calibri" panose="020F0502020204030204"/>
              </a:rPr>
              <a:t>speech translation)</a:t>
            </a:r>
            <a:endParaRPr lang="en-IE" sz="4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45154D-3C71-4099-924B-2F4070D42E79}"/>
              </a:ext>
            </a:extLst>
          </p:cNvPr>
          <p:cNvSpPr/>
          <p:nvPr/>
        </p:nvSpPr>
        <p:spPr>
          <a:xfrm>
            <a:off x="1022238" y="3586278"/>
            <a:ext cx="1606018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368">
              <a:buClrTx/>
            </a:pPr>
            <a:r>
              <a:rPr lang="en-IE" sz="5400" b="1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  <a:ea typeface="+mn-ea"/>
                <a:cs typeface="+mn-cs"/>
              </a:rPr>
              <a:t>Aim</a:t>
            </a:r>
          </a:p>
          <a:p>
            <a:pPr marL="266400" defTabSz="1300368">
              <a:buClrTx/>
            </a:pPr>
            <a:r>
              <a:rPr lang="en-IE" sz="4800" b="1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high-level understanding of the technology and it limitations</a:t>
            </a:r>
          </a:p>
        </p:txBody>
      </p:sp>
    </p:spTree>
    <p:extLst>
      <p:ext uri="{BB962C8B-B14F-4D97-AF65-F5344CB8AC3E}">
        <p14:creationId xmlns:p14="http://schemas.microsoft.com/office/powerpoint/2010/main" val="1214278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4A7EAB-0D58-479A-9634-9C1EC6BB4A2D}"/>
              </a:ext>
            </a:extLst>
          </p:cNvPr>
          <p:cNvSpPr txBox="1">
            <a:spLocks/>
          </p:cNvSpPr>
          <p:nvPr/>
        </p:nvSpPr>
        <p:spPr>
          <a:xfrm>
            <a:off x="1022417" y="341421"/>
            <a:ext cx="16146641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More speech &amp; language applications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A9F78F-EBA3-41CC-8B36-2705D4FC8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30" y="1258522"/>
            <a:ext cx="15357995" cy="723655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B67E7F-8B82-42FB-A3F0-0D2D73CBCD3A}"/>
              </a:ext>
            </a:extLst>
          </p:cNvPr>
          <p:cNvSpPr txBox="1">
            <a:spLocks/>
          </p:cNvSpPr>
          <p:nvPr/>
        </p:nvSpPr>
        <p:spPr>
          <a:xfrm>
            <a:off x="1022417" y="8623495"/>
            <a:ext cx="15968798" cy="788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en-IE" sz="3600" b="1" dirty="0">
                <a:solidFill>
                  <a:schemeClr val="accent1">
                    <a:lumMod val="75000"/>
                  </a:schemeClr>
                </a:solidFill>
              </a:rPr>
              <a:t>A list of technology providers can be found at: </a:t>
            </a:r>
            <a:r>
              <a:rPr lang="en-GB" sz="3600" b="1" u="sng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https://cef-at-service-catalogue.eu/</a:t>
            </a:r>
            <a:endParaRPr lang="en-IE" sz="36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59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F2A374-B549-4A77-AAD8-9B1D56C645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20000" detail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60" y="2261062"/>
            <a:ext cx="5691554" cy="703747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0256E7D4-07C9-47E5-93C4-71A17CF43A68}"/>
              </a:ext>
            </a:extLst>
          </p:cNvPr>
          <p:cNvSpPr txBox="1">
            <a:spLocks/>
          </p:cNvSpPr>
          <p:nvPr/>
        </p:nvSpPr>
        <p:spPr>
          <a:xfrm>
            <a:off x="1109637" y="2363372"/>
            <a:ext cx="15119400" cy="6738425"/>
          </a:xfrm>
          <a:prstGeom prst="rect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txBody>
          <a:bodyPr vert="horz" lIns="130040" tIns="65020" rIns="130040" bIns="650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IE" sz="4551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E" sz="4551" b="1" dirty="0"/>
              <a:t>speech and language are difficult</a:t>
            </a:r>
            <a:br>
              <a:rPr lang="en-IE" sz="4551" b="1" dirty="0"/>
            </a:br>
            <a:endParaRPr lang="en-IE" sz="4551" b="1" dirty="0"/>
          </a:p>
          <a:p>
            <a:pPr marL="0" indent="0" algn="ctr">
              <a:lnSpc>
                <a:spcPct val="100000"/>
              </a:lnSpc>
              <a:spcBef>
                <a:spcPts val="3600"/>
              </a:spcBef>
              <a:buNone/>
            </a:pPr>
            <a:r>
              <a:rPr lang="en-IE" sz="4551" b="1" dirty="0"/>
              <a:t>humans are, by nature, experts in language and speech</a:t>
            </a:r>
          </a:p>
          <a:p>
            <a:pPr marL="0" indent="0" algn="ctr">
              <a:lnSpc>
                <a:spcPct val="100000"/>
              </a:lnSpc>
              <a:spcBef>
                <a:spcPts val="3600"/>
              </a:spcBef>
              <a:buNone/>
            </a:pPr>
            <a:r>
              <a:rPr lang="en-IE" sz="4551" b="1" dirty="0"/>
              <a:t>computers are not yet at the same level as humans</a:t>
            </a:r>
          </a:p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endParaRPr lang="en-IE" sz="4551" b="1" dirty="0"/>
          </a:p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r>
              <a:rPr lang="en-IE" sz="4551" b="1" dirty="0"/>
              <a:t>have realistic expectations</a:t>
            </a:r>
          </a:p>
          <a:p>
            <a:pPr marL="0" indent="0" algn="ctr">
              <a:lnSpc>
                <a:spcPct val="110000"/>
              </a:lnSpc>
              <a:spcBef>
                <a:spcPts val="3000"/>
              </a:spcBef>
              <a:buNone/>
            </a:pPr>
            <a:endParaRPr lang="en-IE" sz="4551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3593D7-D06D-4EFF-BD3D-0B891B986D2E}"/>
              </a:ext>
            </a:extLst>
          </p:cNvPr>
          <p:cNvSpPr txBox="1">
            <a:spLocks/>
          </p:cNvSpPr>
          <p:nvPr/>
        </p:nvSpPr>
        <p:spPr>
          <a:xfrm>
            <a:off x="767989" y="341419"/>
            <a:ext cx="15378652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300" b="1" dirty="0">
                <a:solidFill>
                  <a:schemeClr val="accent1"/>
                </a:solidFill>
                <a:latin typeface="+mn-lt"/>
              </a:rPr>
              <a:t>Conclusion (main take-away message)</a:t>
            </a:r>
          </a:p>
        </p:txBody>
      </p:sp>
    </p:spTree>
    <p:extLst>
      <p:ext uri="{BB962C8B-B14F-4D97-AF65-F5344CB8AC3E}">
        <p14:creationId xmlns:p14="http://schemas.microsoft.com/office/powerpoint/2010/main" val="115098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C7AAF-25FF-4ED8-B5FC-2AF8691A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034" y="341419"/>
            <a:ext cx="14954607" cy="1101789"/>
          </a:xfrm>
        </p:spPr>
        <p:txBody>
          <a:bodyPr>
            <a:normAutofit/>
          </a:bodyPr>
          <a:lstStyle/>
          <a:p>
            <a:r>
              <a:rPr lang="en-IE" b="1" dirty="0">
                <a:solidFill>
                  <a:schemeClr val="accent1"/>
                </a:solidFill>
                <a:latin typeface="+mn-lt"/>
              </a:rPr>
              <a:t>language/speech = intelligence?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11B09-DA13-41FB-A110-C53E2C374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975" y="8651511"/>
            <a:ext cx="14954607" cy="1101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5688" dirty="0">
                <a:solidFill>
                  <a:schemeClr val="bg1"/>
                </a:solidFill>
              </a:rPr>
              <a:t>rechtop lopen?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893CD-7FA8-44E8-A059-5B044D0C6F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2" y="2059808"/>
            <a:ext cx="3055818" cy="2875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2185C-DF1E-4594-80CE-BFE7519186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38" y="4761205"/>
            <a:ext cx="3524532" cy="2681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BB267-DF47-449A-B3CD-2CDAEE051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150" y="3569502"/>
            <a:ext cx="5021893" cy="3977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60793-C908-4718-A129-0D217FDD7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81" y="2252958"/>
            <a:ext cx="3760450" cy="2478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188009-5BFA-4FCA-B31F-F1D294C1689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374" y="3569502"/>
            <a:ext cx="1612126" cy="51431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8496192-2701-4E6E-A81F-E0F0FDDAF049}"/>
              </a:ext>
            </a:extLst>
          </p:cNvPr>
          <p:cNvSpPr txBox="1">
            <a:spLocks/>
          </p:cNvSpPr>
          <p:nvPr/>
        </p:nvSpPr>
        <p:spPr>
          <a:xfrm>
            <a:off x="1192034" y="8604413"/>
            <a:ext cx="15929908" cy="85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5092" indent="-325092" algn="l" defTabSz="1300368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276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60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44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29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13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197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381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565" indent="-325092" algn="l" defTabSz="1300368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en-IE" sz="4400" dirty="0"/>
              <a:t>conveying complex thoughts; the use of abstract symbols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E14CE-6541-4364-99EE-9EF04E939D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568" y="942591"/>
            <a:ext cx="4484885" cy="2844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69055-7F48-40C6-BF3C-9CF9BC1FCE1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37" y="1466984"/>
            <a:ext cx="2811951" cy="2280377"/>
          </a:xfrm>
          <a:prstGeom prst="rect">
            <a:avLst/>
          </a:prstGeom>
          <a:noFill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14F8D9-6C5D-49B0-8538-B734041379B9}"/>
              </a:ext>
            </a:extLst>
          </p:cNvPr>
          <p:cNvCxnSpPr>
            <a:cxnSpLocks/>
          </p:cNvCxnSpPr>
          <p:nvPr/>
        </p:nvCxnSpPr>
        <p:spPr>
          <a:xfrm flipH="1">
            <a:off x="12196152" y="6302862"/>
            <a:ext cx="2384372" cy="233788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15ECA8-5395-485F-91DF-CD8C7B89AD50}"/>
              </a:ext>
            </a:extLst>
          </p:cNvPr>
          <p:cNvCxnSpPr>
            <a:cxnSpLocks/>
          </p:cNvCxnSpPr>
          <p:nvPr/>
        </p:nvCxnSpPr>
        <p:spPr>
          <a:xfrm>
            <a:off x="7331789" y="4955713"/>
            <a:ext cx="0" cy="369579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4D0C8-2A60-4AC1-86E1-AD63911B3834}"/>
              </a:ext>
            </a:extLst>
          </p:cNvPr>
          <p:cNvSpPr/>
          <p:nvPr/>
        </p:nvSpPr>
        <p:spPr>
          <a:xfrm>
            <a:off x="7588108" y="7588606"/>
            <a:ext cx="10310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5400" b="1" dirty="0">
                <a:solidFill>
                  <a:srgbClr val="C00000"/>
                </a:solidFill>
              </a:rPr>
              <a:t>no</a:t>
            </a:r>
            <a:endParaRPr lang="en-IE" sz="5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90482-211E-4E41-AA8C-1017E4583410}"/>
              </a:ext>
            </a:extLst>
          </p:cNvPr>
          <p:cNvSpPr/>
          <p:nvPr/>
        </p:nvSpPr>
        <p:spPr>
          <a:xfrm>
            <a:off x="11108623" y="7558124"/>
            <a:ext cx="13388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5400" b="1" dirty="0">
                <a:solidFill>
                  <a:schemeClr val="accent6">
                    <a:lumMod val="75000"/>
                  </a:schemeClr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450928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BCE74-39EB-BD46-A704-A012C9842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095" y="3416968"/>
            <a:ext cx="8927431" cy="6051024"/>
          </a:xfrm>
        </p:spPr>
        <p:txBody>
          <a:bodyPr>
            <a:normAutofit/>
          </a:bodyPr>
          <a:lstStyle/>
          <a:p>
            <a:pPr marL="86400" indent="0">
              <a:buNone/>
            </a:pPr>
            <a:r>
              <a:rPr lang="nl" b="1" dirty="0"/>
              <a:t>Taal is de sleutel tot echte artificiële intelligentie</a:t>
            </a:r>
          </a:p>
          <a:p>
            <a:pPr marL="86400" indent="0">
              <a:buNone/>
            </a:pPr>
            <a:r>
              <a:rPr lang="en-IE" b="1" i="1" dirty="0"/>
              <a:t>Language is the key to true artificial intelligence (strong AI)</a:t>
            </a:r>
            <a:endParaRPr lang="nl" b="1" i="1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endParaRPr lang="en-US" sz="2000" dirty="0"/>
          </a:p>
          <a:p>
            <a:pPr marL="86400" indent="0">
              <a:buNone/>
            </a:pPr>
            <a:r>
              <a:rPr lang="en-US" sz="2000" dirty="0"/>
              <a:t>(Walter </a:t>
            </a:r>
            <a:r>
              <a:rPr lang="en-US" sz="2000" dirty="0" err="1"/>
              <a:t>Daelemans</a:t>
            </a:r>
            <a:r>
              <a:rPr lang="en-US" sz="2000" dirty="0"/>
              <a:t>, De </a:t>
            </a:r>
            <a:r>
              <a:rPr lang="en-US" sz="2000" dirty="0" err="1"/>
              <a:t>Tijd</a:t>
            </a:r>
            <a:r>
              <a:rPr lang="en-US" sz="2000" dirty="0"/>
              <a:t>, Sept 18,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ED76E-4BF9-3B40-A0A5-BDA31245B6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245439" y="9040143"/>
            <a:ext cx="3901202" cy="519289"/>
          </a:xfrm>
          <a:prstGeom prst="rect">
            <a:avLst/>
          </a:prstGeom>
        </p:spPr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9957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033" y="1361605"/>
            <a:ext cx="15604808" cy="711254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3200" dirty="0"/>
              <a:t>Seems easy … but we tend to forget it took years of daily practice to master this.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66933" y="8616695"/>
            <a:ext cx="3265451" cy="984854"/>
          </a:xfrm>
          <a:prstGeom prst="rect">
            <a:avLst/>
          </a:prstGeom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start: passive listening</a:t>
            </a:r>
          </a:p>
        </p:txBody>
      </p:sp>
      <p:pic>
        <p:nvPicPr>
          <p:cNvPr id="5" name="Picture 4" descr="babytal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33" y="6572470"/>
            <a:ext cx="3064337" cy="20380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3140CD-CF3A-4B48-8DEA-82699FCFAE18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&amp; language by humans 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13822E-3085-4569-AFFE-9071E3C16491}"/>
              </a:ext>
            </a:extLst>
          </p:cNvPr>
          <p:cNvSpPr txBox="1">
            <a:spLocks/>
          </p:cNvSpPr>
          <p:nvPr/>
        </p:nvSpPr>
        <p:spPr>
          <a:xfrm>
            <a:off x="3931270" y="7934194"/>
            <a:ext cx="3914751" cy="984855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IE" sz="2800" i="1" dirty="0">
                <a:latin typeface="+mn-lt"/>
                <a:cs typeface="Helvetica Neue "/>
              </a:rPr>
              <a:t>3 years kinder garden: short sentences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4A9D1B-B0FF-4CB0-890A-47847954D3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90" y="5210746"/>
            <a:ext cx="4084208" cy="27234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DE44DA-504F-42B1-916A-79C6F76D08BB}"/>
              </a:ext>
            </a:extLst>
          </p:cNvPr>
          <p:cNvSpPr txBox="1">
            <a:spLocks/>
          </p:cNvSpPr>
          <p:nvPr/>
        </p:nvSpPr>
        <p:spPr>
          <a:xfrm>
            <a:off x="7609686" y="6973396"/>
            <a:ext cx="4663164" cy="1167759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6 year primary school:</a:t>
            </a:r>
          </a:p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mastering complex sentences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65801A-2260-4348-808B-931609F6D1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45" y="3880970"/>
            <a:ext cx="4663164" cy="3108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C4842E-57C7-4641-9F4A-A013AA4D4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072" y="2103060"/>
            <a:ext cx="5367625" cy="358196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1D08DC-48EC-4B1C-892E-E0E623EE0FD8}"/>
              </a:ext>
            </a:extLst>
          </p:cNvPr>
          <p:cNvSpPr txBox="1">
            <a:spLocks/>
          </p:cNvSpPr>
          <p:nvPr/>
        </p:nvSpPr>
        <p:spPr>
          <a:xfrm>
            <a:off x="12272850" y="5685021"/>
            <a:ext cx="4298105" cy="1628055"/>
          </a:xfrm>
          <a:prstGeom prst="rect">
            <a:avLst/>
          </a:prstGeom>
          <a:solidFill>
            <a:schemeClr val="bg1"/>
          </a:solidFill>
        </p:spPr>
        <p:txBody>
          <a:bodyPr vert="horz" lIns="173387" tIns="86693" rIns="173387" bIns="86693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800" i="1" dirty="0">
                <a:latin typeface="+mn-lt"/>
                <a:cs typeface="Helvetica Neue "/>
              </a:rPr>
              <a:t>6 years of secondary school: extend vocabulary, world knowledge, other languages</a:t>
            </a:r>
          </a:p>
        </p:txBody>
      </p:sp>
    </p:spTree>
    <p:extLst>
      <p:ext uri="{BB962C8B-B14F-4D97-AF65-F5344CB8AC3E}">
        <p14:creationId xmlns:p14="http://schemas.microsoft.com/office/powerpoint/2010/main" val="3025630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3140CD-CF3A-4B48-8DEA-82699FCFAE18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is difficult: an analogy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E19F31-0836-440A-A2C5-D0BABADC4B94}"/>
              </a:ext>
            </a:extLst>
          </p:cNvPr>
          <p:cNvSpPr txBox="1">
            <a:spLocks/>
          </p:cNvSpPr>
          <p:nvPr/>
        </p:nvSpPr>
        <p:spPr>
          <a:xfrm>
            <a:off x="9601199" y="1698043"/>
            <a:ext cx="7737475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793" i="1" dirty="0">
                <a:latin typeface="Helvetica Neue "/>
                <a:cs typeface="Helvetica Neue "/>
              </a:rPr>
              <a:t>similar to handwriting recognition</a:t>
            </a:r>
          </a:p>
        </p:txBody>
      </p:sp>
      <p:pic>
        <p:nvPicPr>
          <p:cNvPr id="10" name="Picture 9" descr="audiosig_time_nolbl.pdf">
            <a:extLst>
              <a:ext uri="{FF2B5EF4-FFF2-40B4-BE49-F238E27FC236}">
                <a16:creationId xmlns:a16="http://schemas.microsoft.com/office/drawing/2014/main" id="{AF7839A9-821C-49DA-842E-46E1FC7F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44" y="3361260"/>
            <a:ext cx="4938560" cy="3393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BEF16-AC64-4310-B714-A15F48D70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9465"/>
            <a:ext cx="3909729" cy="5325215"/>
          </a:xfrm>
          <a:prstGeom prst="rect">
            <a:avLst/>
          </a:prstGeom>
        </p:spPr>
      </p:pic>
      <p:pic>
        <p:nvPicPr>
          <p:cNvPr id="12" name="Picture 11" descr="hear.png">
            <a:extLst>
              <a:ext uri="{FF2B5EF4-FFF2-40B4-BE49-F238E27FC236}">
                <a16:creationId xmlns:a16="http://schemas.microsoft.com/office/drawing/2014/main" id="{1AEF77FD-16E0-4E4B-AFE4-BF8BB7B496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48" y="2564979"/>
            <a:ext cx="1902437" cy="27867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7EA0EC-C155-4E3C-A2B7-578E4D225D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91" y="5888223"/>
            <a:ext cx="3756713" cy="211315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268AF6-C2F1-4ED7-8F72-294310AC1780}"/>
              </a:ext>
            </a:extLst>
          </p:cNvPr>
          <p:cNvSpPr txBox="1">
            <a:spLocks/>
          </p:cNvSpPr>
          <p:nvPr/>
        </p:nvSpPr>
        <p:spPr>
          <a:xfrm>
            <a:off x="198459" y="1787668"/>
            <a:ext cx="2203881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E" sz="3793" i="1" dirty="0">
                <a:latin typeface="Helvetica Neue "/>
                <a:cs typeface="Helvetica Neue "/>
              </a:rPr>
              <a:t>humans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1CB39F-784D-432F-83EA-3300A2BF9B45}"/>
              </a:ext>
            </a:extLst>
          </p:cNvPr>
          <p:cNvSpPr txBox="1">
            <a:spLocks/>
          </p:cNvSpPr>
          <p:nvPr/>
        </p:nvSpPr>
        <p:spPr>
          <a:xfrm>
            <a:off x="1300400" y="7911068"/>
            <a:ext cx="7946893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IE" sz="3793" i="1" dirty="0">
                <a:latin typeface="Helvetica Neue "/>
                <a:cs typeface="Helvetica Neue "/>
              </a:rPr>
              <a:t>computers</a:t>
            </a:r>
          </a:p>
        </p:txBody>
      </p:sp>
      <p:pic>
        <p:nvPicPr>
          <p:cNvPr id="16" name="Picture 15" descr="audiosig_freq2e.pdf">
            <a:extLst>
              <a:ext uri="{FF2B5EF4-FFF2-40B4-BE49-F238E27FC236}">
                <a16:creationId xmlns:a16="http://schemas.microsoft.com/office/drawing/2014/main" id="{6FD5E399-B482-4A91-A345-FB4603EFA0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6847"/>
          <a:stretch/>
        </p:blipFill>
        <p:spPr>
          <a:xfrm>
            <a:off x="10258716" y="2564976"/>
            <a:ext cx="6713920" cy="512213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26D68F-337C-4703-9481-7CC98C5E47D6}"/>
              </a:ext>
            </a:extLst>
          </p:cNvPr>
          <p:cNvCxnSpPr/>
          <p:nvPr/>
        </p:nvCxnSpPr>
        <p:spPr>
          <a:xfrm>
            <a:off x="9247293" y="4154357"/>
            <a:ext cx="1011423" cy="1159941"/>
          </a:xfrm>
          <a:prstGeom prst="line">
            <a:avLst/>
          </a:prstGeom>
          <a:ln w="381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92CB29-E084-4A09-A131-064F75FB2B3D}"/>
              </a:ext>
            </a:extLst>
          </p:cNvPr>
          <p:cNvCxnSpPr/>
          <p:nvPr/>
        </p:nvCxnSpPr>
        <p:spPr>
          <a:xfrm flipV="1">
            <a:off x="9247293" y="5599247"/>
            <a:ext cx="1011423" cy="1589380"/>
          </a:xfrm>
          <a:prstGeom prst="line">
            <a:avLst/>
          </a:prstGeom>
          <a:ln w="38100">
            <a:solidFill>
              <a:srgbClr val="3366FF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images.jpg">
            <a:extLst>
              <a:ext uri="{FF2B5EF4-FFF2-40B4-BE49-F238E27FC236}">
                <a16:creationId xmlns:a16="http://schemas.microsoft.com/office/drawing/2014/main" id="{CA28C89F-603E-4DD1-9305-6291B61CC1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10518796" y="7911069"/>
            <a:ext cx="6810247" cy="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4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34340" y="8192043"/>
            <a:ext cx="16598080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793" i="1" dirty="0"/>
              <a:t>well articulated, standard (dialect free) speech; note: still lots of variation</a:t>
            </a:r>
          </a:p>
          <a:p>
            <a:pPr marL="0" indent="0" algn="ctr">
              <a:buNone/>
            </a:pPr>
            <a:endParaRPr lang="nl-BE" sz="3793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55911" y="1842532"/>
            <a:ext cx="15315830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3793" i="1" dirty="0" err="1">
                <a:latin typeface="Helvetica Neue "/>
                <a:cs typeface="Helvetica Neue "/>
              </a:rPr>
              <a:t>note</a:t>
            </a:r>
            <a:r>
              <a:rPr lang="nl-BE" sz="3793" i="1" dirty="0">
                <a:latin typeface="Helvetica Neue "/>
                <a:cs typeface="Helvetica Neue "/>
              </a:rPr>
              <a:t>: </a:t>
            </a:r>
            <a:r>
              <a:rPr lang="nl-BE" sz="3793" i="1" dirty="0" err="1">
                <a:latin typeface="Helvetica Neue "/>
                <a:cs typeface="Helvetica Neue "/>
              </a:rPr>
              <a:t>speechdoesnothavepauses</a:t>
            </a:r>
            <a:r>
              <a:rPr lang="nl-BE" sz="3793" i="1" dirty="0">
                <a:latin typeface="Helvetica Neue "/>
                <a:cs typeface="Helvetica Neue "/>
              </a:rPr>
              <a:t> (blanks) </a:t>
            </a:r>
            <a:r>
              <a:rPr lang="nl-BE" sz="3793" i="1" dirty="0" err="1">
                <a:latin typeface="Helvetica Neue "/>
                <a:cs typeface="Helvetica Neue "/>
              </a:rPr>
              <a:t>betweenwords</a:t>
            </a:r>
            <a:endParaRPr lang="nl-BE" sz="3793" i="1" dirty="0">
              <a:latin typeface="Helvetica Neue "/>
              <a:cs typeface="Helvetica Neue "/>
            </a:endParaRPr>
          </a:p>
        </p:txBody>
      </p:sp>
      <p:pic>
        <p:nvPicPr>
          <p:cNvPr id="3" name="Picture 2" descr="cursive_handwriting_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32" y="2679371"/>
            <a:ext cx="8674634" cy="3371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5C1B6D-2F88-4325-BD23-F8AA13213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3030" y="4421591"/>
            <a:ext cx="8795973" cy="330651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9AB788-2743-4F95-A804-51EA07106799}"/>
              </a:ext>
            </a:extLst>
          </p:cNvPr>
          <p:cNvSpPr txBox="1">
            <a:spLocks/>
          </p:cNvSpPr>
          <p:nvPr/>
        </p:nvSpPr>
        <p:spPr>
          <a:xfrm>
            <a:off x="137409" y="8207957"/>
            <a:ext cx="17338675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nl-BE" sz="3793" i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7B25AF-72D0-48D1-988F-AE301E107C0B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Coping with speech: an analogy</a:t>
            </a:r>
          </a:p>
        </p:txBody>
      </p:sp>
    </p:spTree>
    <p:extLst>
      <p:ext uri="{BB962C8B-B14F-4D97-AF65-F5344CB8AC3E}">
        <p14:creationId xmlns:p14="http://schemas.microsoft.com/office/powerpoint/2010/main" val="891720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55925" y="1372112"/>
            <a:ext cx="5669280" cy="707204"/>
          </a:xfrm>
          <a:prstGeom prst="rect">
            <a:avLst/>
          </a:prstGeom>
        </p:spPr>
        <p:txBody>
          <a:bodyPr vert="horz" lIns="173387" tIns="86693" rIns="173387" bIns="86693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600" i="1" dirty="0"/>
              <a:t>speech with heavy dialect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0" y="2008220"/>
            <a:ext cx="4700705" cy="35622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788A67A-DEEB-47E8-A5EB-1947E66356FE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Coping with speech: an analogy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21CA9-2058-4C8A-A394-CDF62E61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46"/>
          <a:stretch/>
        </p:blipFill>
        <p:spPr>
          <a:xfrm>
            <a:off x="6246055" y="3117105"/>
            <a:ext cx="11092620" cy="46922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9D0245-5BD0-4E01-9BAB-E0D64182837D}"/>
              </a:ext>
            </a:extLst>
          </p:cNvPr>
          <p:cNvSpPr txBox="1">
            <a:spLocks/>
          </p:cNvSpPr>
          <p:nvPr/>
        </p:nvSpPr>
        <p:spPr>
          <a:xfrm>
            <a:off x="8993309" y="2286352"/>
            <a:ext cx="5598112" cy="729575"/>
          </a:xfrm>
          <a:prstGeom prst="rect">
            <a:avLst/>
          </a:prstGeom>
        </p:spPr>
        <p:txBody>
          <a:bodyPr vert="horz" lIns="173387" tIns="86693" rIns="173387" bIns="86693" rtlCol="0">
            <a:normAutofit lnSpcReduction="10000"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3600" i="1" dirty="0">
                <a:solidFill>
                  <a:srgbClr val="3E484F"/>
                </a:solidFill>
              </a:rPr>
              <a:t>spontaneous speech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054E3-A7C4-40F7-876A-F11A42E8D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55925" y="6206581"/>
            <a:ext cx="6148556" cy="32056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AC0790-5592-4352-B9CC-9B9291F6406D}"/>
              </a:ext>
            </a:extLst>
          </p:cNvPr>
          <p:cNvSpPr txBox="1">
            <a:spLocks/>
          </p:cNvSpPr>
          <p:nvPr/>
        </p:nvSpPr>
        <p:spPr>
          <a:xfrm>
            <a:off x="455925" y="5475500"/>
            <a:ext cx="3961129" cy="866934"/>
          </a:xfrm>
          <a:prstGeom prst="rect">
            <a:avLst/>
          </a:prstGeom>
        </p:spPr>
        <p:txBody>
          <a:bodyPr vert="horz" lIns="173387" tIns="86693" rIns="173387" bIns="86693" rtlCol="0">
            <a:norm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2001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573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1145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600" i="1" dirty="0">
                <a:solidFill>
                  <a:srgbClr val="3E484F"/>
                </a:solidFill>
              </a:rPr>
              <a:t>speech in noise</a:t>
            </a:r>
          </a:p>
        </p:txBody>
      </p:sp>
    </p:spTree>
    <p:extLst>
      <p:ext uri="{BB962C8B-B14F-4D97-AF65-F5344CB8AC3E}">
        <p14:creationId xmlns:p14="http://schemas.microsoft.com/office/powerpoint/2010/main" val="2382153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2BDA415-7495-4E98-AE0F-BCCCD5C05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549" y="2562885"/>
            <a:ext cx="2199244" cy="271931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59A28A-0B31-4E83-ADB7-1A48256B9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033" y="2734716"/>
            <a:ext cx="12557218" cy="2375652"/>
          </a:xfrm>
          <a:ln w="5080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72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IE" sz="4400" b="1" u="sng" dirty="0"/>
              <a:t>Artificial intelligence (AI):</a:t>
            </a:r>
          </a:p>
          <a:p>
            <a:pPr marL="72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IE" sz="4400" dirty="0"/>
              <a:t>techniques to learn computers to mimic human behaviour such as reasoning or </a:t>
            </a:r>
            <a:r>
              <a:rPr lang="en-IE" sz="4400" b="1" dirty="0"/>
              <a:t>speech</a:t>
            </a:r>
            <a:r>
              <a:rPr lang="en-IE" sz="4400" dirty="0"/>
              <a:t> understanding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81C568-C066-4CFE-B662-3E8DD36114B6}"/>
              </a:ext>
            </a:extLst>
          </p:cNvPr>
          <p:cNvSpPr txBox="1">
            <a:spLocks/>
          </p:cNvSpPr>
          <p:nvPr/>
        </p:nvSpPr>
        <p:spPr>
          <a:xfrm>
            <a:off x="1192033" y="341419"/>
            <a:ext cx="15840387" cy="1101789"/>
          </a:xfrm>
          <a:prstGeom prst="rect">
            <a:avLst/>
          </a:prstGeom>
        </p:spPr>
        <p:txBody>
          <a:bodyPr vert="horz" lIns="130040" tIns="65020" rIns="130040" bIns="650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257" b="1" dirty="0">
                <a:solidFill>
                  <a:schemeClr val="accent1"/>
                </a:solidFill>
                <a:latin typeface="+mn-lt"/>
              </a:rPr>
              <a:t>Speech &amp; language by computer: AI</a:t>
            </a:r>
          </a:p>
        </p:txBody>
      </p:sp>
    </p:spTree>
    <p:extLst>
      <p:ext uri="{BB962C8B-B14F-4D97-AF65-F5344CB8AC3E}">
        <p14:creationId xmlns:p14="http://schemas.microsoft.com/office/powerpoint/2010/main" val="340090331"/>
      </p:ext>
    </p:extLst>
  </p:cSld>
  <p:clrMapOvr>
    <a:masterClrMapping/>
  </p:clrMapOvr>
</p:sld>
</file>

<file path=ppt/theme/theme1.xml><?xml version="1.0" encoding="utf-8"?>
<a:theme xmlns:a="http://schemas.openxmlformats.org/drawingml/2006/main" name="Stijl Ugent en SCIVI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ijl Ugent en SCIVIL" id="{238B051A-E552-8F4D-9E8B-06695815C432}" vid="{BD7035DF-6C09-4944-A014-6D47827A2C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6137</TotalTime>
  <Words>1032</Words>
  <Application>Microsoft Office PowerPoint</Application>
  <PresentationFormat>Custom</PresentationFormat>
  <Paragraphs>150</Paragraphs>
  <Slides>21</Slides>
  <Notes>13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Helvetica Neue </vt:lpstr>
      <vt:lpstr>Helvetica Neue Medium</vt:lpstr>
      <vt:lpstr>UGent Panno Text</vt:lpstr>
      <vt:lpstr>Wingdings</vt:lpstr>
      <vt:lpstr>Stijl Ugent en SCIVIL</vt:lpstr>
      <vt:lpstr>PowerPoint Presentation</vt:lpstr>
      <vt:lpstr>PowerPoint Presentation</vt:lpstr>
      <vt:lpstr>language/speech = intelligence?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¿Burgerpraat !</dc:title>
  <dc:creator>Claire Van de Velde</dc:creator>
  <cp:lastModifiedBy>Kris Demuynck (UGent-imec)</cp:lastModifiedBy>
  <cp:revision>248</cp:revision>
  <dcterms:created xsi:type="dcterms:W3CDTF">2019-08-06T14:25:14Z</dcterms:created>
  <dcterms:modified xsi:type="dcterms:W3CDTF">2020-10-07T16:59:09Z</dcterms:modified>
</cp:coreProperties>
</file>